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4" name="Group 76"/>
          <p:cNvGrpSpPr>
            <a:grpSpLocks/>
          </p:cNvGrpSpPr>
          <p:nvPr/>
        </p:nvGrpSpPr>
        <p:grpSpPr bwMode="auto">
          <a:xfrm>
            <a:off x="1101725" y="1412154"/>
            <a:ext cx="6938963" cy="3817046"/>
            <a:chOff x="558" y="310"/>
            <a:chExt cx="5021" cy="2762"/>
          </a:xfrm>
        </p:grpSpPr>
        <p:sp>
          <p:nvSpPr>
            <p:cNvPr id="95" name="Rectangle 17"/>
            <p:cNvSpPr>
              <a:spLocks noChangeArrowheads="1"/>
            </p:cNvSpPr>
            <p:nvPr/>
          </p:nvSpPr>
          <p:spPr bwMode="auto">
            <a:xfrm>
              <a:off x="964" y="656"/>
              <a:ext cx="3832" cy="19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60001"/>
                  </a:srgbClr>
                </a:gs>
                <a:gs pos="100000">
                  <a:srgbClr val="A9BFB6">
                    <a:alpha val="6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AutoShape 18"/>
            <p:cNvSpPr>
              <a:spLocks noChangeArrowheads="1"/>
            </p:cNvSpPr>
            <p:nvPr/>
          </p:nvSpPr>
          <p:spPr bwMode="auto">
            <a:xfrm>
              <a:off x="3030" y="492"/>
              <a:ext cx="1602" cy="2580"/>
            </a:xfrm>
            <a:prstGeom prst="roundRect">
              <a:avLst>
                <a:gd name="adj" fmla="val 7366"/>
              </a:avLst>
            </a:prstGeom>
            <a:gradFill rotWithShape="1">
              <a:gsLst>
                <a:gs pos="0">
                  <a:srgbClr val="FF7C80">
                    <a:alpha val="39998"/>
                  </a:srgbClr>
                </a:gs>
                <a:gs pos="100000">
                  <a:srgbClr val="76393B"/>
                </a:gs>
              </a:gsLst>
              <a:lin ang="5400000" scaled="1"/>
            </a:gradFill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Line 19"/>
            <p:cNvSpPr>
              <a:spLocks noChangeShapeType="1"/>
            </p:cNvSpPr>
            <p:nvPr/>
          </p:nvSpPr>
          <p:spPr bwMode="auto">
            <a:xfrm>
              <a:off x="852" y="660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Line 20"/>
            <p:cNvSpPr>
              <a:spLocks noChangeShapeType="1"/>
            </p:cNvSpPr>
            <p:nvPr/>
          </p:nvSpPr>
          <p:spPr bwMode="auto">
            <a:xfrm>
              <a:off x="856" y="853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21"/>
            <p:cNvSpPr>
              <a:spLocks noChangeShapeType="1"/>
            </p:cNvSpPr>
            <p:nvPr/>
          </p:nvSpPr>
          <p:spPr bwMode="auto">
            <a:xfrm>
              <a:off x="856" y="1028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22"/>
            <p:cNvSpPr>
              <a:spLocks noChangeShapeType="1"/>
            </p:cNvSpPr>
            <p:nvPr/>
          </p:nvSpPr>
          <p:spPr bwMode="auto">
            <a:xfrm>
              <a:off x="856" y="1210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Line 23"/>
            <p:cNvSpPr>
              <a:spLocks noChangeShapeType="1"/>
            </p:cNvSpPr>
            <p:nvPr/>
          </p:nvSpPr>
          <p:spPr bwMode="auto">
            <a:xfrm>
              <a:off x="856" y="1392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Line 24"/>
            <p:cNvSpPr>
              <a:spLocks noChangeShapeType="1"/>
            </p:cNvSpPr>
            <p:nvPr/>
          </p:nvSpPr>
          <p:spPr bwMode="auto">
            <a:xfrm>
              <a:off x="856" y="1580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Line 25"/>
            <p:cNvSpPr>
              <a:spLocks noChangeShapeType="1"/>
            </p:cNvSpPr>
            <p:nvPr/>
          </p:nvSpPr>
          <p:spPr bwMode="auto">
            <a:xfrm>
              <a:off x="856" y="1762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Line 26"/>
            <p:cNvSpPr>
              <a:spLocks noChangeShapeType="1"/>
            </p:cNvSpPr>
            <p:nvPr/>
          </p:nvSpPr>
          <p:spPr bwMode="auto">
            <a:xfrm>
              <a:off x="856" y="1944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Line 27"/>
            <p:cNvSpPr>
              <a:spLocks noChangeShapeType="1"/>
            </p:cNvSpPr>
            <p:nvPr/>
          </p:nvSpPr>
          <p:spPr bwMode="auto">
            <a:xfrm>
              <a:off x="856" y="2120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Line 28"/>
            <p:cNvSpPr>
              <a:spLocks noChangeShapeType="1"/>
            </p:cNvSpPr>
            <p:nvPr/>
          </p:nvSpPr>
          <p:spPr bwMode="auto">
            <a:xfrm>
              <a:off x="856" y="2308"/>
              <a:ext cx="4230" cy="0"/>
            </a:xfrm>
            <a:prstGeom prst="line">
              <a:avLst/>
            </a:prstGeom>
            <a:noFill/>
            <a:ln w="9525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AutoShape 29"/>
            <p:cNvSpPr>
              <a:spLocks noChangeArrowheads="1"/>
            </p:cNvSpPr>
            <p:nvPr/>
          </p:nvSpPr>
          <p:spPr bwMode="auto">
            <a:xfrm>
              <a:off x="1780" y="1834"/>
              <a:ext cx="162" cy="618"/>
            </a:xfrm>
            <a:prstGeom prst="can">
              <a:avLst>
                <a:gd name="adj" fmla="val 56180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AutoShape 30"/>
            <p:cNvSpPr>
              <a:spLocks noChangeArrowheads="1"/>
            </p:cNvSpPr>
            <p:nvPr/>
          </p:nvSpPr>
          <p:spPr bwMode="auto">
            <a:xfrm>
              <a:off x="2266" y="1714"/>
              <a:ext cx="162" cy="780"/>
            </a:xfrm>
            <a:prstGeom prst="can">
              <a:avLst>
                <a:gd name="adj" fmla="val 44448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AutoShape 31"/>
            <p:cNvSpPr>
              <a:spLocks noChangeArrowheads="1"/>
            </p:cNvSpPr>
            <p:nvPr/>
          </p:nvSpPr>
          <p:spPr bwMode="auto">
            <a:xfrm>
              <a:off x="2788" y="1600"/>
              <a:ext cx="162" cy="894"/>
            </a:xfrm>
            <a:prstGeom prst="can">
              <a:avLst>
                <a:gd name="adj" fmla="val 43203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AutoShape 32"/>
            <p:cNvSpPr>
              <a:spLocks noChangeArrowheads="1"/>
            </p:cNvSpPr>
            <p:nvPr/>
          </p:nvSpPr>
          <p:spPr bwMode="auto">
            <a:xfrm>
              <a:off x="3280" y="1432"/>
              <a:ext cx="162" cy="1062"/>
            </a:xfrm>
            <a:prstGeom prst="can">
              <a:avLst>
                <a:gd name="adj" fmla="val 38878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AutoShape 33"/>
            <p:cNvSpPr>
              <a:spLocks noChangeArrowheads="1"/>
            </p:cNvSpPr>
            <p:nvPr/>
          </p:nvSpPr>
          <p:spPr bwMode="auto">
            <a:xfrm>
              <a:off x="3784" y="1252"/>
              <a:ext cx="162" cy="1242"/>
            </a:xfrm>
            <a:prstGeom prst="can">
              <a:avLst>
                <a:gd name="adj" fmla="val 39505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AutoShape 34"/>
            <p:cNvSpPr>
              <a:spLocks noChangeArrowheads="1"/>
            </p:cNvSpPr>
            <p:nvPr/>
          </p:nvSpPr>
          <p:spPr bwMode="auto">
            <a:xfrm>
              <a:off x="4294" y="976"/>
              <a:ext cx="162" cy="1518"/>
            </a:xfrm>
            <a:prstGeom prst="can">
              <a:avLst>
                <a:gd name="adj" fmla="val 29629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AutoShape 35"/>
            <p:cNvSpPr>
              <a:spLocks noChangeArrowheads="1"/>
            </p:cNvSpPr>
            <p:nvPr/>
          </p:nvSpPr>
          <p:spPr bwMode="auto">
            <a:xfrm>
              <a:off x="1266" y="2028"/>
              <a:ext cx="162" cy="456"/>
            </a:xfrm>
            <a:prstGeom prst="can">
              <a:avLst>
                <a:gd name="adj" fmla="val 64819"/>
              </a:avLst>
            </a:prstGeom>
            <a:gradFill rotWithShape="1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AutoShape 36"/>
            <p:cNvSpPr>
              <a:spLocks noChangeArrowheads="1"/>
            </p:cNvSpPr>
            <p:nvPr/>
          </p:nvSpPr>
          <p:spPr bwMode="auto">
            <a:xfrm>
              <a:off x="4458" y="2453"/>
              <a:ext cx="948" cy="139"/>
            </a:xfrm>
            <a:prstGeom prst="rightArrow">
              <a:avLst>
                <a:gd name="adj1" fmla="val 64028"/>
                <a:gd name="adj2" fmla="val 338134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15" name="Rectangle 37"/>
            <p:cNvSpPr>
              <a:spLocks noChangeArrowheads="1"/>
            </p:cNvSpPr>
            <p:nvPr/>
          </p:nvSpPr>
          <p:spPr bwMode="auto">
            <a:xfrm>
              <a:off x="3943" y="2479"/>
              <a:ext cx="345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16" name="Rectangle 38"/>
            <p:cNvSpPr>
              <a:spLocks noChangeArrowheads="1"/>
            </p:cNvSpPr>
            <p:nvPr/>
          </p:nvSpPr>
          <p:spPr bwMode="auto">
            <a:xfrm>
              <a:off x="3440" y="2479"/>
              <a:ext cx="345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17" name="Rectangle 39"/>
            <p:cNvSpPr>
              <a:spLocks noChangeArrowheads="1"/>
            </p:cNvSpPr>
            <p:nvPr/>
          </p:nvSpPr>
          <p:spPr bwMode="auto">
            <a:xfrm>
              <a:off x="2944" y="2479"/>
              <a:ext cx="346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18" name="Rectangle 40"/>
            <p:cNvSpPr>
              <a:spLocks noChangeArrowheads="1"/>
            </p:cNvSpPr>
            <p:nvPr/>
          </p:nvSpPr>
          <p:spPr bwMode="auto">
            <a:xfrm>
              <a:off x="2438" y="2479"/>
              <a:ext cx="345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19" name="Rectangle 41"/>
            <p:cNvSpPr>
              <a:spLocks noChangeArrowheads="1"/>
            </p:cNvSpPr>
            <p:nvPr/>
          </p:nvSpPr>
          <p:spPr bwMode="auto">
            <a:xfrm>
              <a:off x="1920" y="2479"/>
              <a:ext cx="345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0" name="Rectangle 42"/>
            <p:cNvSpPr>
              <a:spLocks noChangeArrowheads="1"/>
            </p:cNvSpPr>
            <p:nvPr/>
          </p:nvSpPr>
          <p:spPr bwMode="auto">
            <a:xfrm>
              <a:off x="1436" y="2479"/>
              <a:ext cx="346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1" name="Rectangle 43"/>
            <p:cNvSpPr>
              <a:spLocks noChangeArrowheads="1"/>
            </p:cNvSpPr>
            <p:nvPr/>
          </p:nvSpPr>
          <p:spPr bwMode="auto">
            <a:xfrm>
              <a:off x="558" y="2479"/>
              <a:ext cx="705" cy="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2" name="Text Box 44"/>
            <p:cNvSpPr txBox="1">
              <a:spLocks noChangeArrowheads="1"/>
            </p:cNvSpPr>
            <p:nvPr/>
          </p:nvSpPr>
          <p:spPr bwMode="auto">
            <a:xfrm>
              <a:off x="5239" y="624"/>
              <a:ext cx="340" cy="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1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CC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kumimoji="1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CC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AutoShape 46"/>
            <p:cNvSpPr>
              <a:spLocks noChangeArrowheads="1"/>
            </p:cNvSpPr>
            <p:nvPr/>
          </p:nvSpPr>
          <p:spPr bwMode="auto">
            <a:xfrm>
              <a:off x="4246" y="2411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4" name="AutoShape 47"/>
            <p:cNvSpPr>
              <a:spLocks noChangeArrowheads="1"/>
            </p:cNvSpPr>
            <p:nvPr/>
          </p:nvSpPr>
          <p:spPr bwMode="auto">
            <a:xfrm>
              <a:off x="3735" y="2418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5" name="AutoShape 48"/>
            <p:cNvSpPr>
              <a:spLocks noChangeArrowheads="1"/>
            </p:cNvSpPr>
            <p:nvPr/>
          </p:nvSpPr>
          <p:spPr bwMode="auto">
            <a:xfrm>
              <a:off x="3232" y="2418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6" name="AutoShape 49"/>
            <p:cNvSpPr>
              <a:spLocks noChangeArrowheads="1"/>
            </p:cNvSpPr>
            <p:nvPr/>
          </p:nvSpPr>
          <p:spPr bwMode="auto">
            <a:xfrm>
              <a:off x="2737" y="2418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7" name="AutoShape 50"/>
            <p:cNvSpPr>
              <a:spLocks noChangeArrowheads="1"/>
            </p:cNvSpPr>
            <p:nvPr/>
          </p:nvSpPr>
          <p:spPr bwMode="auto">
            <a:xfrm>
              <a:off x="2231" y="2418"/>
              <a:ext cx="239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8" name="AutoShape 51"/>
            <p:cNvSpPr>
              <a:spLocks noChangeArrowheads="1"/>
            </p:cNvSpPr>
            <p:nvPr/>
          </p:nvSpPr>
          <p:spPr bwMode="auto">
            <a:xfrm>
              <a:off x="1735" y="2418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29" name="AutoShape 52"/>
            <p:cNvSpPr>
              <a:spLocks noChangeArrowheads="1"/>
            </p:cNvSpPr>
            <p:nvPr/>
          </p:nvSpPr>
          <p:spPr bwMode="auto">
            <a:xfrm>
              <a:off x="1228" y="2418"/>
              <a:ext cx="240" cy="24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30" name="Line 53"/>
            <p:cNvSpPr>
              <a:spLocks noChangeShapeType="1"/>
            </p:cNvSpPr>
            <p:nvPr/>
          </p:nvSpPr>
          <p:spPr bwMode="auto">
            <a:xfrm flipH="1">
              <a:off x="1230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Line 54"/>
            <p:cNvSpPr>
              <a:spLocks noChangeShapeType="1"/>
            </p:cNvSpPr>
            <p:nvPr/>
          </p:nvSpPr>
          <p:spPr bwMode="auto">
            <a:xfrm flipH="1">
              <a:off x="1756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Line 55"/>
            <p:cNvSpPr>
              <a:spLocks noChangeShapeType="1"/>
            </p:cNvSpPr>
            <p:nvPr/>
          </p:nvSpPr>
          <p:spPr bwMode="auto">
            <a:xfrm flipH="1">
              <a:off x="3278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Line 56"/>
            <p:cNvSpPr>
              <a:spLocks noChangeShapeType="1"/>
            </p:cNvSpPr>
            <p:nvPr/>
          </p:nvSpPr>
          <p:spPr bwMode="auto">
            <a:xfrm flipH="1">
              <a:off x="2754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Line 57"/>
            <p:cNvSpPr>
              <a:spLocks noChangeShapeType="1"/>
            </p:cNvSpPr>
            <p:nvPr/>
          </p:nvSpPr>
          <p:spPr bwMode="auto">
            <a:xfrm flipH="1">
              <a:off x="2255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Line 58"/>
            <p:cNvSpPr>
              <a:spLocks noChangeShapeType="1"/>
            </p:cNvSpPr>
            <p:nvPr/>
          </p:nvSpPr>
          <p:spPr bwMode="auto">
            <a:xfrm flipH="1">
              <a:off x="3752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Line 59"/>
            <p:cNvSpPr>
              <a:spLocks noChangeShapeType="1"/>
            </p:cNvSpPr>
            <p:nvPr/>
          </p:nvSpPr>
          <p:spPr bwMode="auto">
            <a:xfrm flipH="1">
              <a:off x="4278" y="2638"/>
              <a:ext cx="72" cy="11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Text Box 60"/>
            <p:cNvSpPr txBox="1">
              <a:spLocks noChangeArrowheads="1"/>
            </p:cNvSpPr>
            <p:nvPr/>
          </p:nvSpPr>
          <p:spPr bwMode="auto">
            <a:xfrm>
              <a:off x="4052" y="2758"/>
              <a:ext cx="421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</a:t>
              </a:r>
              <a:r>
                <a:rPr kumimoji="1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12</a:t>
              </a:r>
              <a:endParaRPr kumimoji="1" lang="en-US" altLang="ko-K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</p:txBody>
        </p:sp>
        <p:sp>
          <p:nvSpPr>
            <p:cNvPr id="138" name="Text Box 61"/>
            <p:cNvSpPr txBox="1">
              <a:spLocks noChangeArrowheads="1"/>
            </p:cNvSpPr>
            <p:nvPr/>
          </p:nvSpPr>
          <p:spPr bwMode="auto">
            <a:xfrm>
              <a:off x="3538" y="2758"/>
              <a:ext cx="421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</a:t>
              </a:r>
              <a:r>
                <a:rPr kumimoji="1" lang="en-US" altLang="zh-CN" sz="1400" kern="0" dirty="0" smtClean="0">
                  <a:solidFill>
                    <a:srgbClr val="FFFF00"/>
                  </a:solidFill>
                  <a:ea typeface="Gulim" pitchFamily="34" charset="-127"/>
                </a:rPr>
                <a:t>11</a:t>
              </a:r>
              <a:endParaRPr kumimoji="1" lang="en-US" altLang="ko-K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</p:txBody>
        </p:sp>
        <p:sp>
          <p:nvSpPr>
            <p:cNvPr id="139" name="Text Box 62"/>
            <p:cNvSpPr txBox="1">
              <a:spLocks noChangeArrowheads="1"/>
            </p:cNvSpPr>
            <p:nvPr/>
          </p:nvSpPr>
          <p:spPr bwMode="auto">
            <a:xfrm>
              <a:off x="3025" y="2758"/>
              <a:ext cx="421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</a:t>
              </a:r>
              <a:r>
                <a:rPr kumimoji="1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10</a:t>
              </a:r>
              <a:endParaRPr kumimoji="1" lang="en-US" altLang="ko-K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</p:txBody>
        </p:sp>
        <p:sp>
          <p:nvSpPr>
            <p:cNvPr id="140" name="Text Box 63"/>
            <p:cNvSpPr txBox="1">
              <a:spLocks noChangeArrowheads="1"/>
            </p:cNvSpPr>
            <p:nvPr/>
          </p:nvSpPr>
          <p:spPr bwMode="auto">
            <a:xfrm>
              <a:off x="2513" y="2758"/>
              <a:ext cx="41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2006</a:t>
              </a:r>
            </a:p>
          </p:txBody>
        </p:sp>
        <p:sp>
          <p:nvSpPr>
            <p:cNvPr id="141" name="Text Box 64"/>
            <p:cNvSpPr txBox="1">
              <a:spLocks noChangeArrowheads="1"/>
            </p:cNvSpPr>
            <p:nvPr/>
          </p:nvSpPr>
          <p:spPr bwMode="auto">
            <a:xfrm>
              <a:off x="2000" y="2758"/>
              <a:ext cx="41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2005</a:t>
              </a:r>
            </a:p>
          </p:txBody>
        </p:sp>
        <p:sp>
          <p:nvSpPr>
            <p:cNvPr id="142" name="Text Box 65"/>
            <p:cNvSpPr txBox="1">
              <a:spLocks noChangeArrowheads="1"/>
            </p:cNvSpPr>
            <p:nvPr/>
          </p:nvSpPr>
          <p:spPr bwMode="auto">
            <a:xfrm>
              <a:off x="1487" y="2758"/>
              <a:ext cx="41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2004</a:t>
              </a:r>
            </a:p>
          </p:txBody>
        </p:sp>
        <p:sp>
          <p:nvSpPr>
            <p:cNvPr id="143" name="Text Box 66"/>
            <p:cNvSpPr txBox="1">
              <a:spLocks noChangeArrowheads="1"/>
            </p:cNvSpPr>
            <p:nvPr/>
          </p:nvSpPr>
          <p:spPr bwMode="auto">
            <a:xfrm>
              <a:off x="974" y="2758"/>
              <a:ext cx="41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2003</a:t>
              </a:r>
            </a:p>
          </p:txBody>
        </p:sp>
        <p:sp>
          <p:nvSpPr>
            <p:cNvPr id="144" name="Text Box 67"/>
            <p:cNvSpPr txBox="1">
              <a:spLocks noChangeArrowheads="1"/>
            </p:cNvSpPr>
            <p:nvPr/>
          </p:nvSpPr>
          <p:spPr bwMode="auto">
            <a:xfrm>
              <a:off x="562" y="583"/>
              <a:ext cx="276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500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450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400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350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300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250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200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150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100</a:t>
              </a:r>
            </a:p>
            <a:p>
              <a:pPr marL="0" marR="0" lvl="0" indent="0" algn="r" defTabSz="914400" eaLnBrk="1" fontAlgn="auto" latinLnBrk="1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50</a:t>
              </a:r>
            </a:p>
          </p:txBody>
        </p:sp>
        <p:sp>
          <p:nvSpPr>
            <p:cNvPr id="145" name="Text Box 68"/>
            <p:cNvSpPr txBox="1">
              <a:spLocks noChangeArrowheads="1"/>
            </p:cNvSpPr>
            <p:nvPr/>
          </p:nvSpPr>
          <p:spPr bwMode="auto">
            <a:xfrm>
              <a:off x="4212" y="826"/>
              <a:ext cx="316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420</a:t>
              </a:r>
            </a:p>
          </p:txBody>
        </p:sp>
        <p:sp>
          <p:nvSpPr>
            <p:cNvPr id="146" name="Text Box 69"/>
            <p:cNvSpPr txBox="1">
              <a:spLocks noChangeArrowheads="1"/>
            </p:cNvSpPr>
            <p:nvPr/>
          </p:nvSpPr>
          <p:spPr bwMode="auto">
            <a:xfrm>
              <a:off x="3682" y="1118"/>
              <a:ext cx="316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340</a:t>
              </a:r>
            </a:p>
          </p:txBody>
        </p:sp>
        <p:sp>
          <p:nvSpPr>
            <p:cNvPr id="147" name="Text Box 70"/>
            <p:cNvSpPr txBox="1">
              <a:spLocks noChangeArrowheads="1"/>
            </p:cNvSpPr>
            <p:nvPr/>
          </p:nvSpPr>
          <p:spPr bwMode="auto">
            <a:xfrm>
              <a:off x="3189" y="1296"/>
              <a:ext cx="31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290</a:t>
              </a:r>
            </a:p>
          </p:txBody>
        </p:sp>
        <p:sp>
          <p:nvSpPr>
            <p:cNvPr id="148" name="Text Box 71"/>
            <p:cNvSpPr txBox="1">
              <a:spLocks noChangeArrowheads="1"/>
            </p:cNvSpPr>
            <p:nvPr/>
          </p:nvSpPr>
          <p:spPr bwMode="auto">
            <a:xfrm>
              <a:off x="2688" y="1433"/>
              <a:ext cx="316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240</a:t>
              </a:r>
            </a:p>
          </p:txBody>
        </p:sp>
        <p:sp>
          <p:nvSpPr>
            <p:cNvPr id="149" name="Text Box 72"/>
            <p:cNvSpPr txBox="1">
              <a:spLocks noChangeArrowheads="1"/>
            </p:cNvSpPr>
            <p:nvPr/>
          </p:nvSpPr>
          <p:spPr bwMode="auto">
            <a:xfrm>
              <a:off x="2188" y="1562"/>
              <a:ext cx="316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210</a:t>
              </a:r>
            </a:p>
          </p:txBody>
        </p:sp>
        <p:sp>
          <p:nvSpPr>
            <p:cNvPr id="150" name="Text Box 73"/>
            <p:cNvSpPr txBox="1">
              <a:spLocks noChangeArrowheads="1"/>
            </p:cNvSpPr>
            <p:nvPr/>
          </p:nvSpPr>
          <p:spPr bwMode="auto">
            <a:xfrm>
              <a:off x="1688" y="1691"/>
              <a:ext cx="316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180</a:t>
              </a:r>
            </a:p>
          </p:txBody>
        </p:sp>
        <p:sp>
          <p:nvSpPr>
            <p:cNvPr id="151" name="Text Box 74"/>
            <p:cNvSpPr txBox="1">
              <a:spLocks noChangeArrowheads="1"/>
            </p:cNvSpPr>
            <p:nvPr/>
          </p:nvSpPr>
          <p:spPr bwMode="auto">
            <a:xfrm>
              <a:off x="1171" y="1870"/>
              <a:ext cx="316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120</a:t>
              </a:r>
            </a:p>
          </p:txBody>
        </p:sp>
        <p:sp>
          <p:nvSpPr>
            <p:cNvPr id="152" name="Text Box 75"/>
            <p:cNvSpPr txBox="1">
              <a:spLocks noChangeArrowheads="1"/>
            </p:cNvSpPr>
            <p:nvPr/>
          </p:nvSpPr>
          <p:spPr bwMode="auto">
            <a:xfrm>
              <a:off x="933" y="310"/>
              <a:ext cx="103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kumimoji="1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</a:rPr>
                <a:t>单位：亿元</a:t>
              </a:r>
              <a:r>
                <a:rPr kumimoji="1" lang="en-US" altLang="ko-KR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</a:rPr>
                <a:t>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20055</TotalTime>
  <Words>40</Words>
  <Application>Microsoft Office PowerPoint</Application>
  <PresentationFormat>全屏显示(4:3)</PresentationFormat>
  <Paragraphs>29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1040</cp:revision>
  <dcterms:created xsi:type="dcterms:W3CDTF">2009-02-11T05:37:22Z</dcterms:created>
  <dcterms:modified xsi:type="dcterms:W3CDTF">2012-12-24T12:02:59Z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