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05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 varScale="1">
        <p:scale>
          <a:sx n="80" d="100"/>
          <a:sy n="80" d="100"/>
        </p:scale>
        <p:origin x="-124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2012/12/17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2012/12/17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sucai/" TargetMode="External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3"/>
              </a:rPr>
              <a:t>www.1ppt.com/sucai/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2012/12/17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sucai/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2"/>
              </a:rPr>
              <a:t>www.1ppt.com/sucai/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9" name="组合 62"/>
          <p:cNvGrpSpPr>
            <a:grpSpLocks/>
          </p:cNvGrpSpPr>
          <p:nvPr/>
        </p:nvGrpSpPr>
        <p:grpSpPr bwMode="auto">
          <a:xfrm>
            <a:off x="2836863" y="4557713"/>
            <a:ext cx="5335587" cy="687387"/>
            <a:chOff x="2836863" y="4685056"/>
            <a:chExt cx="5335587" cy="687388"/>
          </a:xfrm>
        </p:grpSpPr>
        <p:sp>
          <p:nvSpPr>
            <p:cNvPr id="30" name="AutoShape 3"/>
            <p:cNvSpPr>
              <a:spLocks noChangeArrowheads="1"/>
            </p:cNvSpPr>
            <p:nvPr/>
          </p:nvSpPr>
          <p:spPr bwMode="gray">
            <a:xfrm>
              <a:off x="2836863" y="4685056"/>
              <a:ext cx="5335587" cy="687388"/>
            </a:xfrm>
            <a:prstGeom prst="roundRect">
              <a:avLst>
                <a:gd name="adj" fmla="val 11505"/>
              </a:avLst>
            </a:prstGeom>
            <a:solidFill>
              <a:srgbClr val="009999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6350" algn="ctr">
                  <a:solidFill>
                    <a:srgbClr val="000000"/>
                  </a:solidFill>
                  <a:prstDash val="sysDot"/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Text Box 34"/>
            <p:cNvSpPr txBox="1">
              <a:spLocks noChangeArrowheads="1"/>
            </p:cNvSpPr>
            <p:nvPr/>
          </p:nvSpPr>
          <p:spPr bwMode="auto">
            <a:xfrm>
              <a:off x="3352800" y="4700931"/>
              <a:ext cx="4608513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zh-CN" altLang="en-US" sz="16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    为经营分析人员提供数据挖掘、提炼的工具，可对多类数据进行多维度的综合性分析；</a:t>
              </a:r>
              <a:endPara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2" name="组合 61"/>
          <p:cNvGrpSpPr>
            <a:grpSpLocks/>
          </p:cNvGrpSpPr>
          <p:nvPr/>
        </p:nvGrpSpPr>
        <p:grpSpPr bwMode="auto">
          <a:xfrm>
            <a:off x="2803525" y="3206750"/>
            <a:ext cx="5356225" cy="687388"/>
            <a:chOff x="2803525" y="3626194"/>
            <a:chExt cx="5356225" cy="687387"/>
          </a:xfrm>
        </p:grpSpPr>
        <p:sp>
          <p:nvSpPr>
            <p:cNvPr id="33" name="AutoShape 19"/>
            <p:cNvSpPr>
              <a:spLocks noChangeArrowheads="1"/>
            </p:cNvSpPr>
            <p:nvPr/>
          </p:nvSpPr>
          <p:spPr bwMode="gray">
            <a:xfrm>
              <a:off x="2803525" y="3626194"/>
              <a:ext cx="5356225" cy="687387"/>
            </a:xfrm>
            <a:prstGeom prst="roundRect">
              <a:avLst>
                <a:gd name="adj" fmla="val 11505"/>
              </a:avLst>
            </a:prstGeom>
            <a:solidFill>
              <a:srgbClr val="CC3399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6350" algn="ctr">
                  <a:solidFill>
                    <a:srgbClr val="000000"/>
                  </a:solidFill>
                  <a:prstDash val="sysDot"/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Text Box 32"/>
            <p:cNvSpPr txBox="1">
              <a:spLocks noChangeArrowheads="1"/>
            </p:cNvSpPr>
            <p:nvPr/>
          </p:nvSpPr>
          <p:spPr bwMode="auto">
            <a:xfrm>
              <a:off x="3352800" y="3635719"/>
              <a:ext cx="4748011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zh-CN" altLang="en-US" sz="16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    将常用报表、月份经营分析的方法进行固化，及时获取分析数据。并可形成基于报表的信息沟通；</a:t>
              </a:r>
              <a:endParaRPr lang="en-US" altLang="zh-CN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5" name="组合 57"/>
          <p:cNvGrpSpPr>
            <a:grpSpLocks/>
          </p:cNvGrpSpPr>
          <p:nvPr/>
        </p:nvGrpSpPr>
        <p:grpSpPr bwMode="auto">
          <a:xfrm>
            <a:off x="2838450" y="1982788"/>
            <a:ext cx="5330825" cy="687387"/>
            <a:chOff x="2838450" y="2592731"/>
            <a:chExt cx="5330825" cy="687388"/>
          </a:xfrm>
        </p:grpSpPr>
        <p:sp>
          <p:nvSpPr>
            <p:cNvPr id="36" name="AutoShape 11"/>
            <p:cNvSpPr>
              <a:spLocks noChangeArrowheads="1"/>
            </p:cNvSpPr>
            <p:nvPr/>
          </p:nvSpPr>
          <p:spPr bwMode="gray">
            <a:xfrm>
              <a:off x="2838450" y="2592731"/>
              <a:ext cx="5330825" cy="687388"/>
            </a:xfrm>
            <a:prstGeom prst="roundRect">
              <a:avLst>
                <a:gd name="adj" fmla="val 11505"/>
              </a:avLst>
            </a:prstGeom>
            <a:solidFill>
              <a:srgbClr val="FFC319">
                <a:alpha val="50195"/>
              </a:srgbClr>
            </a:solidFill>
            <a:ln w="6350" algn="ctr">
              <a:noFill/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 b="0" kern="0">
                <a:solidFill>
                  <a:sysClr val="windowText" lastClr="000000"/>
                </a:solidFill>
                <a:cs typeface="Arial" pitchFamily="34" charset="0"/>
              </a:endParaRPr>
            </a:p>
          </p:txBody>
        </p:sp>
        <p:sp>
          <p:nvSpPr>
            <p:cNvPr id="37" name="Text Box 31"/>
            <p:cNvSpPr txBox="1">
              <a:spLocks noChangeArrowheads="1"/>
            </p:cNvSpPr>
            <p:nvPr/>
          </p:nvSpPr>
          <p:spPr bwMode="auto">
            <a:xfrm>
              <a:off x="3477296" y="2605431"/>
              <a:ext cx="4676104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zh-CN" altLang="en-US" sz="16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   集中、主动展示经营业务关键指标，包括具体数据、排名及趋势情况；</a:t>
              </a:r>
              <a:endPara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8" name="组合 56"/>
          <p:cNvGrpSpPr>
            <a:grpSpLocks/>
          </p:cNvGrpSpPr>
          <p:nvPr/>
        </p:nvGrpSpPr>
        <p:grpSpPr bwMode="auto">
          <a:xfrm>
            <a:off x="762000" y="1966913"/>
            <a:ext cx="2606675" cy="687387"/>
            <a:chOff x="762000" y="2576856"/>
            <a:chExt cx="2606675" cy="687388"/>
          </a:xfrm>
        </p:grpSpPr>
        <p:grpSp>
          <p:nvGrpSpPr>
            <p:cNvPr id="39" name="Group 12"/>
            <p:cNvGrpSpPr>
              <a:grpSpLocks/>
            </p:cNvGrpSpPr>
            <p:nvPr/>
          </p:nvGrpSpPr>
          <p:grpSpPr bwMode="auto">
            <a:xfrm>
              <a:off x="762000" y="2576856"/>
              <a:ext cx="2606675" cy="687388"/>
              <a:chOff x="378" y="1065"/>
              <a:chExt cx="1785" cy="433"/>
            </a:xfrm>
          </p:grpSpPr>
          <p:sp>
            <p:nvSpPr>
              <p:cNvPr id="41" name="AutoShape 13"/>
              <p:cNvSpPr>
                <a:spLocks noChangeArrowheads="1"/>
              </p:cNvSpPr>
              <p:nvPr/>
            </p:nvSpPr>
            <p:spPr bwMode="gray">
              <a:xfrm>
                <a:off x="1921" y="1152"/>
                <a:ext cx="242" cy="240"/>
              </a:xfrm>
              <a:prstGeom prst="rightArrow">
                <a:avLst>
                  <a:gd name="adj1" fmla="val 50000"/>
                  <a:gd name="adj2" fmla="val 59422"/>
                </a:avLst>
              </a:prstGeom>
              <a:solidFill>
                <a:srgbClr val="F8F8F8"/>
              </a:solidFill>
              <a:ln w="9525">
                <a:noFill/>
                <a:miter lim="800000"/>
                <a:headEnd/>
                <a:tailEnd/>
              </a:ln>
              <a:effectLst>
                <a:outerShdw dist="71842" dir="2700000" algn="ctr" rotWithShape="0">
                  <a:srgbClr val="010101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800" b="0" kern="0">
                  <a:solidFill>
                    <a:sysClr val="windowText" lastClr="000000"/>
                  </a:solidFill>
                  <a:latin typeface="Arial" charset="0"/>
                </a:endParaRPr>
              </a:p>
            </p:txBody>
          </p:sp>
          <p:sp>
            <p:nvSpPr>
              <p:cNvPr id="42" name="Freeform 14"/>
              <p:cNvSpPr>
                <a:spLocks/>
              </p:cNvSpPr>
              <p:nvPr/>
            </p:nvSpPr>
            <p:spPr bwMode="gray">
              <a:xfrm>
                <a:off x="378" y="1065"/>
                <a:ext cx="1549" cy="433"/>
              </a:xfrm>
              <a:custGeom>
                <a:avLst/>
                <a:gdLst>
                  <a:gd name="T0" fmla="*/ 83 w 1071"/>
                  <a:gd name="T1" fmla="*/ 0 h 307"/>
                  <a:gd name="T2" fmla="*/ 1069 w 1071"/>
                  <a:gd name="T3" fmla="*/ 0 h 307"/>
                  <a:gd name="T4" fmla="*/ 1069 w 1071"/>
                  <a:gd name="T5" fmla="*/ 198 h 307"/>
                  <a:gd name="T6" fmla="*/ 1055 w 1071"/>
                  <a:gd name="T7" fmla="*/ 270 h 307"/>
                  <a:gd name="T8" fmla="*/ 987 w 1071"/>
                  <a:gd name="T9" fmla="*/ 302 h 307"/>
                  <a:gd name="T10" fmla="*/ 0 w 1071"/>
                  <a:gd name="T11" fmla="*/ 307 h 307"/>
                  <a:gd name="T12" fmla="*/ 0 w 1071"/>
                  <a:gd name="T13" fmla="*/ 89 h 307"/>
                  <a:gd name="T14" fmla="*/ 21 w 1071"/>
                  <a:gd name="T15" fmla="*/ 18 h 307"/>
                  <a:gd name="T16" fmla="*/ 83 w 1071"/>
                  <a:gd name="T17" fmla="*/ 0 h 30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071"/>
                  <a:gd name="T28" fmla="*/ 0 h 307"/>
                  <a:gd name="T29" fmla="*/ 1071 w 1071"/>
                  <a:gd name="T30" fmla="*/ 307 h 30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071" h="307">
                    <a:moveTo>
                      <a:pt x="83" y="0"/>
                    </a:moveTo>
                    <a:lnTo>
                      <a:pt x="1069" y="0"/>
                    </a:lnTo>
                    <a:cubicBezTo>
                      <a:pt x="1069" y="0"/>
                      <a:pt x="1069" y="99"/>
                      <a:pt x="1069" y="198"/>
                    </a:cubicBezTo>
                    <a:cubicBezTo>
                      <a:pt x="1069" y="198"/>
                      <a:pt x="1071" y="248"/>
                      <a:pt x="1055" y="270"/>
                    </a:cubicBezTo>
                    <a:cubicBezTo>
                      <a:pt x="1043" y="288"/>
                      <a:pt x="1019" y="302"/>
                      <a:pt x="987" y="302"/>
                    </a:cubicBezTo>
                    <a:cubicBezTo>
                      <a:pt x="488" y="303"/>
                      <a:pt x="0" y="307"/>
                      <a:pt x="0" y="307"/>
                    </a:cubicBezTo>
                    <a:lnTo>
                      <a:pt x="0" y="89"/>
                    </a:lnTo>
                    <a:cubicBezTo>
                      <a:pt x="3" y="41"/>
                      <a:pt x="7" y="33"/>
                      <a:pt x="21" y="18"/>
                    </a:cubicBezTo>
                    <a:cubicBezTo>
                      <a:pt x="35" y="3"/>
                      <a:pt x="66" y="1"/>
                      <a:pt x="83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C319">
                      <a:gamma/>
                      <a:shade val="66275"/>
                      <a:invGamma/>
                    </a:srgbClr>
                  </a:gs>
                  <a:gs pos="50000">
                    <a:srgbClr val="FFC319"/>
                  </a:gs>
                  <a:gs pos="100000">
                    <a:srgbClr val="FFC319">
                      <a:gamma/>
                      <a:shade val="66275"/>
                      <a:invGamma/>
                    </a:srgbClr>
                  </a:gs>
                </a:gsLst>
                <a:lin ang="5400000" scaled="1"/>
              </a:gradFill>
              <a:ln w="28575">
                <a:solidFill>
                  <a:srgbClr val="FFFFFF"/>
                </a:solidFill>
                <a:round/>
                <a:headEnd/>
                <a:tailEnd/>
              </a:ln>
              <a:effectLst>
                <a:outerShdw dist="71842" dir="2700000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800" b="0" kern="0">
                  <a:solidFill>
                    <a:sysClr val="windowText" lastClr="000000"/>
                  </a:solidFill>
                  <a:latin typeface="Arial" charset="0"/>
                </a:endParaRPr>
              </a:p>
            </p:txBody>
          </p:sp>
        </p:grpSp>
        <p:sp>
          <p:nvSpPr>
            <p:cNvPr id="40" name="Rectangle 26"/>
            <p:cNvSpPr>
              <a:spLocks noChangeArrowheads="1"/>
            </p:cNvSpPr>
            <p:nvPr/>
          </p:nvSpPr>
          <p:spPr bwMode="gray">
            <a:xfrm>
              <a:off x="955675" y="2729256"/>
              <a:ext cx="1836738" cy="3693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eaLnBrk="0" hangingPunct="0"/>
              <a:r>
                <a:rPr lang="zh-CN" altLang="en-US" dirty="0" smtClean="0">
                  <a:solidFill>
                    <a:srgbClr val="FEFEFE"/>
                  </a:solidFill>
                  <a:latin typeface="微软雅黑" pitchFamily="34" charset="-122"/>
                  <a:ea typeface="微软雅黑" pitchFamily="34" charset="-122"/>
                </a:rPr>
                <a:t>文字内容</a:t>
              </a:r>
              <a:endParaRPr lang="zh-CN" altLang="en-US" dirty="0">
                <a:solidFill>
                  <a:srgbClr val="FEFEF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3" name="组合 58"/>
          <p:cNvGrpSpPr>
            <a:grpSpLocks/>
          </p:cNvGrpSpPr>
          <p:nvPr/>
        </p:nvGrpSpPr>
        <p:grpSpPr bwMode="auto">
          <a:xfrm>
            <a:off x="727075" y="3198813"/>
            <a:ext cx="2613025" cy="687387"/>
            <a:chOff x="727075" y="3618256"/>
            <a:chExt cx="2613025" cy="687388"/>
          </a:xfrm>
        </p:grpSpPr>
        <p:grpSp>
          <p:nvGrpSpPr>
            <p:cNvPr id="44" name="Group 20"/>
            <p:cNvGrpSpPr>
              <a:grpSpLocks/>
            </p:cNvGrpSpPr>
            <p:nvPr/>
          </p:nvGrpSpPr>
          <p:grpSpPr bwMode="auto">
            <a:xfrm>
              <a:off x="727075" y="3618256"/>
              <a:ext cx="2613025" cy="687388"/>
              <a:chOff x="370" y="2169"/>
              <a:chExt cx="1790" cy="433"/>
            </a:xfrm>
          </p:grpSpPr>
          <p:sp>
            <p:nvSpPr>
              <p:cNvPr id="46" name="AutoShape 21"/>
              <p:cNvSpPr>
                <a:spLocks noChangeArrowheads="1"/>
              </p:cNvSpPr>
              <p:nvPr/>
            </p:nvSpPr>
            <p:spPr bwMode="gray">
              <a:xfrm>
                <a:off x="1917" y="2249"/>
                <a:ext cx="243" cy="240"/>
              </a:xfrm>
              <a:prstGeom prst="rightArrow">
                <a:avLst>
                  <a:gd name="adj1" fmla="val 50000"/>
                  <a:gd name="adj2" fmla="val 59423"/>
                </a:avLst>
              </a:prstGeom>
              <a:solidFill>
                <a:srgbClr val="F8F8F8"/>
              </a:solidFill>
              <a:ln>
                <a:noFill/>
              </a:ln>
              <a:effectLst>
                <a:outerShdw dist="71842" dir="2700000" algn="ctr" rotWithShape="0">
                  <a:srgbClr val="010101">
                    <a:alpha val="50000"/>
                  </a:srgb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algn="ctr"/>
                <a:endParaRPr lang="zh-CN" altLang="en-US">
                  <a:latin typeface="Arial" charset="0"/>
                </a:endParaRPr>
              </a:p>
            </p:txBody>
          </p:sp>
          <p:sp>
            <p:nvSpPr>
              <p:cNvPr id="56" name="Freeform 22"/>
              <p:cNvSpPr>
                <a:spLocks/>
              </p:cNvSpPr>
              <p:nvPr/>
            </p:nvSpPr>
            <p:spPr bwMode="gray">
              <a:xfrm>
                <a:off x="370" y="2169"/>
                <a:ext cx="1549" cy="433"/>
              </a:xfrm>
              <a:custGeom>
                <a:avLst/>
                <a:gdLst>
                  <a:gd name="T0" fmla="*/ 252 w 1071"/>
                  <a:gd name="T1" fmla="*/ 0 h 307"/>
                  <a:gd name="T2" fmla="*/ 3234 w 1071"/>
                  <a:gd name="T3" fmla="*/ 0 h 307"/>
                  <a:gd name="T4" fmla="*/ 3234 w 1071"/>
                  <a:gd name="T5" fmla="*/ 556 h 307"/>
                  <a:gd name="T6" fmla="*/ 3192 w 1071"/>
                  <a:gd name="T7" fmla="*/ 757 h 307"/>
                  <a:gd name="T8" fmla="*/ 2987 w 1071"/>
                  <a:gd name="T9" fmla="*/ 848 h 307"/>
                  <a:gd name="T10" fmla="*/ 0 w 1071"/>
                  <a:gd name="T11" fmla="*/ 862 h 307"/>
                  <a:gd name="T12" fmla="*/ 0 w 1071"/>
                  <a:gd name="T13" fmla="*/ 251 h 307"/>
                  <a:gd name="T14" fmla="*/ 62 w 1071"/>
                  <a:gd name="T15" fmla="*/ 49 h 307"/>
                  <a:gd name="T16" fmla="*/ 252 w 1071"/>
                  <a:gd name="T17" fmla="*/ 0 h 30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071" h="307">
                    <a:moveTo>
                      <a:pt x="83" y="0"/>
                    </a:moveTo>
                    <a:lnTo>
                      <a:pt x="1069" y="0"/>
                    </a:lnTo>
                    <a:cubicBezTo>
                      <a:pt x="1069" y="0"/>
                      <a:pt x="1069" y="99"/>
                      <a:pt x="1069" y="198"/>
                    </a:cubicBezTo>
                    <a:cubicBezTo>
                      <a:pt x="1069" y="198"/>
                      <a:pt x="1071" y="248"/>
                      <a:pt x="1055" y="270"/>
                    </a:cubicBezTo>
                    <a:cubicBezTo>
                      <a:pt x="1043" y="288"/>
                      <a:pt x="1019" y="302"/>
                      <a:pt x="987" y="302"/>
                    </a:cubicBezTo>
                    <a:cubicBezTo>
                      <a:pt x="488" y="303"/>
                      <a:pt x="0" y="307"/>
                      <a:pt x="0" y="307"/>
                    </a:cubicBezTo>
                    <a:lnTo>
                      <a:pt x="0" y="89"/>
                    </a:lnTo>
                    <a:cubicBezTo>
                      <a:pt x="3" y="41"/>
                      <a:pt x="7" y="33"/>
                      <a:pt x="21" y="18"/>
                    </a:cubicBezTo>
                    <a:cubicBezTo>
                      <a:pt x="35" y="3"/>
                      <a:pt x="66" y="1"/>
                      <a:pt x="83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822061"/>
                  </a:gs>
                  <a:gs pos="50000">
                    <a:srgbClr val="CC3399"/>
                  </a:gs>
                  <a:gs pos="100000">
                    <a:srgbClr val="822061"/>
                  </a:gs>
                </a:gsLst>
                <a:lin ang="5400000" scaled="1"/>
              </a:gradFill>
              <a:ln w="28575" cap="flat" cmpd="sng">
                <a:solidFill>
                  <a:srgbClr val="FFFFFF"/>
                </a:solidFill>
                <a:prstDash val="solid"/>
                <a:round/>
                <a:headEnd/>
                <a:tailEnd/>
              </a:ln>
              <a:effectLst>
                <a:outerShdw dist="71842" dir="2700000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45" name="Rectangle 27"/>
            <p:cNvSpPr>
              <a:spLocks noChangeArrowheads="1"/>
            </p:cNvSpPr>
            <p:nvPr/>
          </p:nvSpPr>
          <p:spPr bwMode="gray">
            <a:xfrm>
              <a:off x="955675" y="3757956"/>
              <a:ext cx="1836738" cy="3693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eaLnBrk="0" hangingPunct="0"/>
              <a:r>
                <a:rPr lang="zh-CN" altLang="en-US" dirty="0">
                  <a:solidFill>
                    <a:srgbClr val="FEFEFE"/>
                  </a:solidFill>
                  <a:latin typeface="微软雅黑" pitchFamily="34" charset="-122"/>
                  <a:ea typeface="微软雅黑" pitchFamily="34" charset="-122"/>
                </a:rPr>
                <a:t>文字内容</a:t>
              </a:r>
              <a:endParaRPr lang="zh-CN" altLang="en-US" dirty="0">
                <a:solidFill>
                  <a:srgbClr val="FEFEF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57" name="组合 59"/>
          <p:cNvGrpSpPr>
            <a:grpSpLocks/>
          </p:cNvGrpSpPr>
          <p:nvPr/>
        </p:nvGrpSpPr>
        <p:grpSpPr bwMode="auto">
          <a:xfrm>
            <a:off x="736600" y="4570413"/>
            <a:ext cx="2613025" cy="687387"/>
            <a:chOff x="736600" y="4697756"/>
            <a:chExt cx="2613025" cy="687388"/>
          </a:xfrm>
        </p:grpSpPr>
        <p:grpSp>
          <p:nvGrpSpPr>
            <p:cNvPr id="58" name="Group 4"/>
            <p:cNvGrpSpPr>
              <a:grpSpLocks/>
            </p:cNvGrpSpPr>
            <p:nvPr/>
          </p:nvGrpSpPr>
          <p:grpSpPr bwMode="auto">
            <a:xfrm>
              <a:off x="736600" y="4697756"/>
              <a:ext cx="2613025" cy="687388"/>
              <a:chOff x="370" y="2169"/>
              <a:chExt cx="1790" cy="433"/>
            </a:xfrm>
          </p:grpSpPr>
          <p:sp>
            <p:nvSpPr>
              <p:cNvPr id="60" name="AutoShape 5"/>
              <p:cNvSpPr>
                <a:spLocks noChangeArrowheads="1"/>
              </p:cNvSpPr>
              <p:nvPr/>
            </p:nvSpPr>
            <p:spPr bwMode="gray">
              <a:xfrm>
                <a:off x="1917" y="2249"/>
                <a:ext cx="243" cy="240"/>
              </a:xfrm>
              <a:prstGeom prst="rightArrow">
                <a:avLst>
                  <a:gd name="adj1" fmla="val 50000"/>
                  <a:gd name="adj2" fmla="val 59423"/>
                </a:avLst>
              </a:prstGeom>
              <a:solidFill>
                <a:srgbClr val="F8F8F8"/>
              </a:solidFill>
              <a:ln>
                <a:noFill/>
              </a:ln>
              <a:effectLst>
                <a:outerShdw dist="71842" dir="2700000" algn="ctr" rotWithShape="0">
                  <a:srgbClr val="010101">
                    <a:alpha val="50000"/>
                  </a:srgb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algn="ctr"/>
                <a:endParaRPr lang="zh-CN" altLang="en-US">
                  <a:latin typeface="Arial" charset="0"/>
                </a:endParaRPr>
              </a:p>
            </p:txBody>
          </p:sp>
          <p:sp>
            <p:nvSpPr>
              <p:cNvPr id="61" name="Freeform 6"/>
              <p:cNvSpPr>
                <a:spLocks/>
              </p:cNvSpPr>
              <p:nvPr/>
            </p:nvSpPr>
            <p:spPr bwMode="gray">
              <a:xfrm>
                <a:off x="370" y="2169"/>
                <a:ext cx="1549" cy="433"/>
              </a:xfrm>
              <a:custGeom>
                <a:avLst/>
                <a:gdLst>
                  <a:gd name="T0" fmla="*/ 252 w 1071"/>
                  <a:gd name="T1" fmla="*/ 0 h 307"/>
                  <a:gd name="T2" fmla="*/ 3234 w 1071"/>
                  <a:gd name="T3" fmla="*/ 0 h 307"/>
                  <a:gd name="T4" fmla="*/ 3234 w 1071"/>
                  <a:gd name="T5" fmla="*/ 556 h 307"/>
                  <a:gd name="T6" fmla="*/ 3192 w 1071"/>
                  <a:gd name="T7" fmla="*/ 757 h 307"/>
                  <a:gd name="T8" fmla="*/ 2987 w 1071"/>
                  <a:gd name="T9" fmla="*/ 848 h 307"/>
                  <a:gd name="T10" fmla="*/ 0 w 1071"/>
                  <a:gd name="T11" fmla="*/ 862 h 307"/>
                  <a:gd name="T12" fmla="*/ 0 w 1071"/>
                  <a:gd name="T13" fmla="*/ 251 h 307"/>
                  <a:gd name="T14" fmla="*/ 62 w 1071"/>
                  <a:gd name="T15" fmla="*/ 49 h 307"/>
                  <a:gd name="T16" fmla="*/ 252 w 1071"/>
                  <a:gd name="T17" fmla="*/ 0 h 30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071" h="307">
                    <a:moveTo>
                      <a:pt x="83" y="0"/>
                    </a:moveTo>
                    <a:lnTo>
                      <a:pt x="1069" y="0"/>
                    </a:lnTo>
                    <a:cubicBezTo>
                      <a:pt x="1069" y="0"/>
                      <a:pt x="1069" y="99"/>
                      <a:pt x="1069" y="198"/>
                    </a:cubicBezTo>
                    <a:cubicBezTo>
                      <a:pt x="1069" y="198"/>
                      <a:pt x="1071" y="248"/>
                      <a:pt x="1055" y="270"/>
                    </a:cubicBezTo>
                    <a:cubicBezTo>
                      <a:pt x="1043" y="288"/>
                      <a:pt x="1019" y="302"/>
                      <a:pt x="987" y="302"/>
                    </a:cubicBezTo>
                    <a:cubicBezTo>
                      <a:pt x="488" y="303"/>
                      <a:pt x="0" y="307"/>
                      <a:pt x="0" y="307"/>
                    </a:cubicBezTo>
                    <a:lnTo>
                      <a:pt x="0" y="89"/>
                    </a:lnTo>
                    <a:cubicBezTo>
                      <a:pt x="3" y="41"/>
                      <a:pt x="7" y="33"/>
                      <a:pt x="21" y="18"/>
                    </a:cubicBezTo>
                    <a:cubicBezTo>
                      <a:pt x="35" y="3"/>
                      <a:pt x="66" y="1"/>
                      <a:pt x="83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6161"/>
                  </a:gs>
                  <a:gs pos="50000">
                    <a:srgbClr val="009999"/>
                  </a:gs>
                  <a:gs pos="100000">
                    <a:srgbClr val="006161"/>
                  </a:gs>
                </a:gsLst>
                <a:lin ang="5400000" scaled="1"/>
              </a:gradFill>
              <a:ln w="28575" cap="flat" cmpd="sng">
                <a:solidFill>
                  <a:srgbClr val="FFFFFF"/>
                </a:solidFill>
                <a:prstDash val="solid"/>
                <a:round/>
                <a:headEnd/>
                <a:tailEnd/>
              </a:ln>
              <a:effectLst>
                <a:outerShdw dist="71842" dir="2700000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59" name="Rectangle 29"/>
            <p:cNvSpPr>
              <a:spLocks noChangeArrowheads="1"/>
            </p:cNvSpPr>
            <p:nvPr/>
          </p:nvSpPr>
          <p:spPr bwMode="gray">
            <a:xfrm>
              <a:off x="955675" y="4843806"/>
              <a:ext cx="1836738" cy="3693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eaLnBrk="0" hangingPunct="0"/>
              <a:r>
                <a:rPr lang="zh-CN" altLang="en-US" dirty="0">
                  <a:solidFill>
                    <a:srgbClr val="FEFEFE"/>
                  </a:solidFill>
                  <a:latin typeface="微软雅黑" pitchFamily="34" charset="-122"/>
                  <a:ea typeface="微软雅黑" pitchFamily="34" charset="-122"/>
                </a:rPr>
                <a:t>文字内容</a:t>
              </a:r>
              <a:endParaRPr lang="zh-CN" altLang="en-US" dirty="0">
                <a:solidFill>
                  <a:srgbClr val="FEFEF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19416</TotalTime>
  <Words>83</Words>
  <Application>Microsoft Office PowerPoint</Application>
  <PresentationFormat>全屏显示(4:3)</PresentationFormat>
  <Paragraphs>8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jccook</cp:lastModifiedBy>
  <cp:revision>891</cp:revision>
  <dcterms:created xsi:type="dcterms:W3CDTF">2009-02-11T05:37:22Z</dcterms:created>
  <dcterms:modified xsi:type="dcterms:W3CDTF">2012-12-17T03:48:11Z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