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610"/>
    <a:srgbClr val="9CEA3E"/>
    <a:srgbClr val="D8EEA1"/>
    <a:srgbClr val="71A11B"/>
    <a:srgbClr val="B0F260"/>
    <a:srgbClr val="2D3B0B"/>
    <a:srgbClr val="C4F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96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904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29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920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691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26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721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06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96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213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659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66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107504" y="1124744"/>
            <a:ext cx="8964488" cy="5616624"/>
          </a:xfrm>
          <a:prstGeom prst="roundRect">
            <a:avLst>
              <a:gd name="adj" fmla="val 2015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74848" y="143176"/>
            <a:ext cx="8229600" cy="99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46856" y="149532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C3605-9681-4C80-8BC6-16F269A6AF84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4BEF6-8EC8-45E6-871B-00E6790EDA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987701" y="298502"/>
            <a:ext cx="406831" cy="1886305"/>
          </a:xfrm>
          <a:prstGeom prst="rect">
            <a:avLst/>
          </a:prstGeom>
          <a:gradFill flip="none" rotWithShape="1">
            <a:gsLst>
              <a:gs pos="14190">
                <a:schemeClr val="accent1">
                  <a:lumMod val="60000"/>
                  <a:lumOff val="40000"/>
                </a:schemeClr>
              </a:gs>
              <a:gs pos="100000">
                <a:srgbClr val="D8EEA1"/>
              </a:gs>
              <a:gs pos="86000">
                <a:schemeClr val="accent1">
                  <a:lumMod val="60000"/>
                  <a:lumOff val="40000"/>
                </a:schemeClr>
              </a:gs>
              <a:gs pos="0">
                <a:srgbClr val="D8EEA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4" descr="http://tool.sccnn.com/sflib/682/1188_79.wmf"/>
          <p:cNvPicPr>
            <a:picLocks noChangeAspect="1" noChangeArrowheads="1"/>
          </p:cNvPicPr>
          <p:nvPr userDrawn="1"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399" y="496044"/>
            <a:ext cx="488198" cy="6199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tool.sccnn.com/sflib/2600/1.wmf"/>
          <p:cNvPicPr>
            <a:picLocks noChangeAspect="1"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149400"/>
            <a:ext cx="732296" cy="8369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471" y="5814800"/>
            <a:ext cx="896921" cy="92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242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华文宋体" pitchFamily="2" charset="-122"/>
          <a:ea typeface="华文宋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635280"/>
            <a:ext cx="8494633" cy="5632311"/>
          </a:xfrm>
          <a:prstGeom prst="rect">
            <a:avLst/>
          </a:prstGeom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茶道烹茶饮茶的艺术。是一种以茶为媒的生活礼仪，也被认为是修身养性的一种方式，它通过沏茶、赏茶、闻茶、饮茶、增进友谊，美心修德，学习礼法，是很有益的一种和美仪式。喝茶能静心、静神，有助于陶冶情操、去除杂念，这与提倡“清静、恬澹”的东方哲学思想很合拍，也符合佛道儒的“内省修行”思想。茶道精神是茶文化的核心，是茶文化的灵魂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茶分六种：红茶、绿茶、黑茶、黄茶、青茶（乌龙茶）和白茶。    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通过品茶活动来表现一定的礼节、人品、意境、美学观点和精神思想的一种饮茶艺术。它是茶艺与精神的结合，并通过茶艺表现精神。兴于中国唐代，盛于宋、明代，衰于清代。中国茶道的主要内容讲究五境之美，即茶叶、茶水、火候、茶具、环境，同时配以情绪等条件，以求“味”和“心”的最高享受。被称为美学宗教，以和、敬、清、寂为基本精神的日本茶道，则是承唐宋遗风。</a:t>
            </a:r>
            <a:endParaRPr lang="zh-CN" altLang="en-US" sz="2000" dirty="0">
              <a:latin typeface="隶书" pitchFamily="49" charset="-122"/>
              <a:ea typeface="隶书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783300"/>
              </p:ext>
            </p:extLst>
          </p:nvPr>
        </p:nvGraphicFramePr>
        <p:xfrm>
          <a:off x="467536" y="476672"/>
          <a:ext cx="8352936" cy="5890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</a:tblGrid>
              <a:tr h="5890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6512" y="27384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rgbClr val="2D3B0B">
                  <a:lumMod val="0"/>
                </a:srgbClr>
              </a:gs>
              <a:gs pos="0">
                <a:srgbClr val="9CEA3E">
                  <a:alpha val="86667"/>
                  <a:lumMod val="81000"/>
                  <a:lumOff val="19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L 形 9"/>
          <p:cNvSpPr/>
          <p:nvPr/>
        </p:nvSpPr>
        <p:spPr>
          <a:xfrm>
            <a:off x="0" y="6483368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L 形 11"/>
          <p:cNvSpPr/>
          <p:nvPr/>
        </p:nvSpPr>
        <p:spPr>
          <a:xfrm flipV="1">
            <a:off x="0" y="1370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L 形 12"/>
          <p:cNvSpPr/>
          <p:nvPr/>
        </p:nvSpPr>
        <p:spPr>
          <a:xfrm flipH="1">
            <a:off x="8135888" y="6483368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L 形 13"/>
          <p:cNvSpPr/>
          <p:nvPr/>
        </p:nvSpPr>
        <p:spPr>
          <a:xfrm flipH="1" flipV="1">
            <a:off x="8135888" y="5116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2732" y="735833"/>
            <a:ext cx="1080120" cy="5008060"/>
          </a:xfrm>
          <a:prstGeom prst="rect">
            <a:avLst/>
          </a:prstGeom>
          <a:gradFill flip="none" rotWithShape="1">
            <a:gsLst>
              <a:gs pos="14190">
                <a:srgbClr val="FFFFC2">
                  <a:alpha val="77000"/>
                </a:srgbClr>
              </a:gs>
              <a:gs pos="100000">
                <a:srgbClr val="FFFF00">
                  <a:lumMod val="26000"/>
                  <a:lumOff val="74000"/>
                  <a:alpha val="0"/>
                </a:srgbClr>
              </a:gs>
              <a:gs pos="86000">
                <a:srgbClr val="FFFF00">
                  <a:lumMod val="25000"/>
                  <a:lumOff val="75000"/>
                  <a:alpha val="71000"/>
                </a:srgbClr>
              </a:gs>
              <a:gs pos="0">
                <a:srgbClr val="FFFF00">
                  <a:lumMod val="24000"/>
                  <a:lumOff val="76000"/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tool.sccnn.com/sflib/682/1188_7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775" y="1260298"/>
            <a:ext cx="1296144" cy="16458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ool.sccnn.com/sflib/2600/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744" y="2994931"/>
            <a:ext cx="1944216" cy="22219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5105">
            <a:off x="4265692" y="2246149"/>
            <a:ext cx="820389" cy="82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000" y="3991229"/>
            <a:ext cx="2381288" cy="2451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4895" flipH="1">
            <a:off x="2862693" y="4872781"/>
            <a:ext cx="820389" cy="82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008112" y="-27384"/>
            <a:ext cx="7127776" cy="216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9634" y="6625826"/>
            <a:ext cx="7127776" cy="216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>
            <a:off x="-2934000" y="3338664"/>
            <a:ext cx="6048000" cy="180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>
            <a:off x="6017567" y="3339336"/>
            <a:ext cx="6048000" cy="180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91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 rot="5400000">
            <a:off x="4459206" y="418522"/>
            <a:ext cx="579244" cy="5008060"/>
          </a:xfrm>
          <a:prstGeom prst="rect">
            <a:avLst/>
          </a:prstGeom>
          <a:gradFill flip="none" rotWithShape="1">
            <a:gsLst>
              <a:gs pos="14190">
                <a:srgbClr val="2F6610">
                  <a:alpha val="70000"/>
                </a:srgbClr>
              </a:gs>
              <a:gs pos="100000">
                <a:srgbClr val="2F6610">
                  <a:alpha val="0"/>
                </a:srgbClr>
              </a:gs>
              <a:gs pos="86000">
                <a:srgbClr val="2F6610">
                  <a:alpha val="66000"/>
                </a:srgbClr>
              </a:gs>
              <a:gs pos="0">
                <a:srgbClr val="2F6610">
                  <a:alpha val="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pic>
        <p:nvPicPr>
          <p:cNvPr id="6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5105">
            <a:off x="1841622" y="2089289"/>
            <a:ext cx="1117762" cy="11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5105">
            <a:off x="1841621" y="3097401"/>
            <a:ext cx="1117762" cy="11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5105">
            <a:off x="1841621" y="4105513"/>
            <a:ext cx="1117762" cy="11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54806" y="2648171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茶道的历史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4459206" y="1335969"/>
            <a:ext cx="579244" cy="5008060"/>
          </a:xfrm>
          <a:prstGeom prst="rect">
            <a:avLst/>
          </a:prstGeom>
          <a:gradFill flip="none" rotWithShape="1">
            <a:gsLst>
              <a:gs pos="14190">
                <a:srgbClr val="2F6610">
                  <a:alpha val="70000"/>
                </a:srgbClr>
              </a:gs>
              <a:gs pos="100000">
                <a:srgbClr val="2F6610">
                  <a:alpha val="0"/>
                </a:srgbClr>
              </a:gs>
              <a:gs pos="86000">
                <a:srgbClr val="2F6610">
                  <a:alpha val="66000"/>
                </a:srgbClr>
              </a:gs>
              <a:gs pos="0">
                <a:srgbClr val="2F6610">
                  <a:alpha val="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4459206" y="2286171"/>
            <a:ext cx="579244" cy="5008060"/>
          </a:xfrm>
          <a:prstGeom prst="rect">
            <a:avLst/>
          </a:prstGeom>
          <a:gradFill flip="none" rotWithShape="1">
            <a:gsLst>
              <a:gs pos="14190">
                <a:srgbClr val="2F6610">
                  <a:alpha val="70000"/>
                </a:srgbClr>
              </a:gs>
              <a:gs pos="100000">
                <a:srgbClr val="2F6610">
                  <a:alpha val="0"/>
                </a:srgbClr>
              </a:gs>
              <a:gs pos="86000">
                <a:srgbClr val="2F6610">
                  <a:alpha val="66000"/>
                </a:srgbClr>
              </a:gs>
              <a:gs pos="0">
                <a:srgbClr val="2F6610">
                  <a:alpha val="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754806" y="3606401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茶道的发展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54806" y="4556419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现代的茶道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46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40000"/>
            <a:lumOff val="6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143</Words>
  <Application>Microsoft Office PowerPoint</Application>
  <PresentationFormat>全屏显示(4:3)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PowerPoint 演示文稿</vt:lpstr>
      <vt:lpstr>目录</vt:lpstr>
      <vt:lpstr>目录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Sophie</dc:creator>
  <cp:lastModifiedBy>jccook</cp:lastModifiedBy>
  <cp:revision>7</cp:revision>
  <dcterms:created xsi:type="dcterms:W3CDTF">2010-11-29T14:50:44Z</dcterms:created>
  <dcterms:modified xsi:type="dcterms:W3CDTF">2012-12-08T09:22:19Z</dcterms:modified>
</cp:coreProperties>
</file>