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Rectangle 50"/>
          <p:cNvSpPr>
            <a:spLocks noChangeArrowheads="1"/>
          </p:cNvSpPr>
          <p:nvPr/>
        </p:nvSpPr>
        <p:spPr bwMode="gray">
          <a:xfrm>
            <a:off x="1259632" y="1214661"/>
            <a:ext cx="6716713" cy="4446587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DDDDDD">
                  <a:gamma/>
                  <a:tint val="1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1" dir="t"/>
          </a:scene3d>
          <a:sp3d extrusionH="887400" prstMaterial="legacyPlastic">
            <a:bevelT w="13500" h="13500" prst="angle"/>
            <a:bevelB w="13500" h="13500" prst="angle"/>
            <a:extrusionClr>
              <a:srgbClr val="DDDDDD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Rectangle 11"/>
          <p:cNvSpPr>
            <a:spLocks noChangeArrowheads="1"/>
          </p:cNvSpPr>
          <p:nvPr/>
        </p:nvSpPr>
        <p:spPr bwMode="auto">
          <a:xfrm>
            <a:off x="1670795" y="1370236"/>
            <a:ext cx="29924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ea typeface="宋体" charset="-122"/>
              </a:rPr>
              <a:t>Your text in here</a:t>
            </a:r>
          </a:p>
        </p:txBody>
      </p:sp>
      <p:sp>
        <p:nvSpPr>
          <p:cNvPr id="92" name="AutoShape 12"/>
          <p:cNvSpPr>
            <a:spLocks noChangeArrowheads="1"/>
          </p:cNvSpPr>
          <p:nvPr/>
        </p:nvSpPr>
        <p:spPr bwMode="gray">
          <a:xfrm>
            <a:off x="4858495" y="1487711"/>
            <a:ext cx="1492250" cy="333375"/>
          </a:xfrm>
          <a:prstGeom prst="cube">
            <a:avLst>
              <a:gd name="adj" fmla="val 23370"/>
            </a:avLst>
          </a:prstGeom>
          <a:gradFill rotWithShape="1">
            <a:gsLst>
              <a:gs pos="0">
                <a:srgbClr val="FCA11C">
                  <a:gamma/>
                  <a:shade val="76078"/>
                  <a:invGamma/>
                </a:srgbClr>
              </a:gs>
              <a:gs pos="100000">
                <a:srgbClr val="FCA11C">
                  <a:alpha val="85001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" name="AutoShape 13"/>
          <p:cNvSpPr>
            <a:spLocks noChangeArrowheads="1"/>
          </p:cNvSpPr>
          <p:nvPr/>
        </p:nvSpPr>
        <p:spPr bwMode="gray">
          <a:xfrm>
            <a:off x="6257082" y="1486123"/>
            <a:ext cx="1438275" cy="334963"/>
          </a:xfrm>
          <a:prstGeom prst="cube">
            <a:avLst>
              <a:gd name="adj" fmla="val 23204"/>
            </a:avLst>
          </a:prstGeom>
          <a:gradFill rotWithShape="1">
            <a:gsLst>
              <a:gs pos="0">
                <a:srgbClr val="89BC36">
                  <a:gamma/>
                  <a:shade val="76078"/>
                  <a:invGamma/>
                </a:srgbClr>
              </a:gs>
              <a:gs pos="100000">
                <a:srgbClr val="89BC36">
                  <a:alpha val="85001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" name="AutoShape 14"/>
          <p:cNvSpPr>
            <a:spLocks noChangeArrowheads="1"/>
          </p:cNvSpPr>
          <p:nvPr/>
        </p:nvSpPr>
        <p:spPr bwMode="gray">
          <a:xfrm>
            <a:off x="1954957" y="2310036"/>
            <a:ext cx="963613" cy="828675"/>
          </a:xfrm>
          <a:prstGeom prst="cube">
            <a:avLst>
              <a:gd name="adj" fmla="val 7681"/>
            </a:avLst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" name="AutoShape 15"/>
          <p:cNvSpPr>
            <a:spLocks noChangeArrowheads="1"/>
          </p:cNvSpPr>
          <p:nvPr/>
        </p:nvSpPr>
        <p:spPr bwMode="gray">
          <a:xfrm>
            <a:off x="2842370" y="2695798"/>
            <a:ext cx="2419350" cy="442913"/>
          </a:xfrm>
          <a:prstGeom prst="cube">
            <a:avLst>
              <a:gd name="adj" fmla="val 12949"/>
            </a:avLst>
          </a:prstGeom>
          <a:gradFill rotWithShape="1">
            <a:gsLst>
              <a:gs pos="0">
                <a:srgbClr val="89BC36">
                  <a:gamma/>
                  <a:shade val="56078"/>
                  <a:invGamma/>
                </a:srgbClr>
              </a:gs>
              <a:gs pos="100000">
                <a:srgbClr val="89BC3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" name="AutoShape 16"/>
          <p:cNvSpPr>
            <a:spLocks noChangeArrowheads="1"/>
          </p:cNvSpPr>
          <p:nvPr/>
        </p:nvSpPr>
        <p:spPr bwMode="gray">
          <a:xfrm>
            <a:off x="2842370" y="2311623"/>
            <a:ext cx="1333500" cy="442913"/>
          </a:xfrm>
          <a:prstGeom prst="cube">
            <a:avLst>
              <a:gd name="adj" fmla="val 12949"/>
            </a:avLst>
          </a:prstGeom>
          <a:gradFill rotWithShape="1">
            <a:gsLst>
              <a:gs pos="0">
                <a:srgbClr val="FCA11C">
                  <a:gamma/>
                  <a:shade val="76078"/>
                  <a:invGamma/>
                </a:srgbClr>
              </a:gs>
              <a:gs pos="100000">
                <a:srgbClr val="FCA11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97" name="Group 17"/>
          <p:cNvGrpSpPr>
            <a:grpSpLocks/>
          </p:cNvGrpSpPr>
          <p:nvPr/>
        </p:nvGrpSpPr>
        <p:grpSpPr bwMode="auto">
          <a:xfrm>
            <a:off x="2226420" y="2457673"/>
            <a:ext cx="331787" cy="333375"/>
            <a:chOff x="523" y="2809"/>
            <a:chExt cx="876" cy="882"/>
          </a:xfrm>
        </p:grpSpPr>
        <p:sp>
          <p:nvSpPr>
            <p:cNvPr id="98" name="Oval 18"/>
            <p:cNvSpPr>
              <a:spLocks noChangeArrowheads="1"/>
            </p:cNvSpPr>
            <p:nvPr/>
          </p:nvSpPr>
          <p:spPr bwMode="gray">
            <a:xfrm>
              <a:off x="523" y="2809"/>
              <a:ext cx="876" cy="876"/>
            </a:xfrm>
            <a:prstGeom prst="ellipse">
              <a:avLst/>
            </a:prstGeom>
            <a:noFill/>
            <a:ln w="1905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Line 19"/>
            <p:cNvSpPr>
              <a:spLocks noChangeShapeType="1"/>
            </p:cNvSpPr>
            <p:nvPr/>
          </p:nvSpPr>
          <p:spPr bwMode="gray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Line 20"/>
            <p:cNvSpPr>
              <a:spLocks noChangeShapeType="1"/>
            </p:cNvSpPr>
            <p:nvPr/>
          </p:nvSpPr>
          <p:spPr bwMode="gray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21"/>
            <p:cNvSpPr>
              <a:spLocks/>
            </p:cNvSpPr>
            <p:nvPr/>
          </p:nvSpPr>
          <p:spPr bwMode="gray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22"/>
            <p:cNvSpPr>
              <a:spLocks/>
            </p:cNvSpPr>
            <p:nvPr/>
          </p:nvSpPr>
          <p:spPr bwMode="gray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23"/>
            <p:cNvSpPr>
              <a:spLocks/>
            </p:cNvSpPr>
            <p:nvPr/>
          </p:nvSpPr>
          <p:spPr bwMode="gray">
            <a:xfrm rot="5400000">
              <a:off x="892" y="3171"/>
              <a:ext cx="114" cy="653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24"/>
            <p:cNvSpPr>
              <a:spLocks/>
            </p:cNvSpPr>
            <p:nvPr/>
          </p:nvSpPr>
          <p:spPr bwMode="gray">
            <a:xfrm rot="16200000" flipV="1">
              <a:off x="900" y="2668"/>
              <a:ext cx="114" cy="653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5" name="AutoShape 25"/>
          <p:cNvSpPr>
            <a:spLocks noChangeArrowheads="1"/>
          </p:cNvSpPr>
          <p:nvPr/>
        </p:nvSpPr>
        <p:spPr bwMode="gray">
          <a:xfrm>
            <a:off x="1954957" y="3368898"/>
            <a:ext cx="963613" cy="827088"/>
          </a:xfrm>
          <a:prstGeom prst="cube">
            <a:avLst>
              <a:gd name="adj" fmla="val 7681"/>
            </a:avLst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" name="AutoShape 26"/>
          <p:cNvSpPr>
            <a:spLocks noChangeArrowheads="1"/>
          </p:cNvSpPr>
          <p:nvPr/>
        </p:nvSpPr>
        <p:spPr bwMode="gray">
          <a:xfrm>
            <a:off x="2842370" y="3753073"/>
            <a:ext cx="4248150" cy="442913"/>
          </a:xfrm>
          <a:prstGeom prst="cube">
            <a:avLst>
              <a:gd name="adj" fmla="val 12949"/>
            </a:avLst>
          </a:prstGeom>
          <a:gradFill rotWithShape="1">
            <a:gsLst>
              <a:gs pos="0">
                <a:srgbClr val="89BC36">
                  <a:gamma/>
                  <a:shade val="56078"/>
                  <a:invGamma/>
                </a:srgbClr>
              </a:gs>
              <a:gs pos="100000">
                <a:srgbClr val="89BC3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" name="AutoShape 27"/>
          <p:cNvSpPr>
            <a:spLocks noChangeArrowheads="1"/>
          </p:cNvSpPr>
          <p:nvPr/>
        </p:nvSpPr>
        <p:spPr bwMode="gray">
          <a:xfrm>
            <a:off x="2842370" y="3368898"/>
            <a:ext cx="3871912" cy="442913"/>
          </a:xfrm>
          <a:prstGeom prst="cube">
            <a:avLst>
              <a:gd name="adj" fmla="val 12949"/>
            </a:avLst>
          </a:prstGeom>
          <a:gradFill rotWithShape="1">
            <a:gsLst>
              <a:gs pos="0">
                <a:srgbClr val="FCA11C">
                  <a:gamma/>
                  <a:shade val="76078"/>
                  <a:invGamma/>
                </a:srgbClr>
              </a:gs>
              <a:gs pos="100000">
                <a:srgbClr val="FCA11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" name="AutoShape 28"/>
          <p:cNvSpPr>
            <a:spLocks noChangeArrowheads="1"/>
          </p:cNvSpPr>
          <p:nvPr/>
        </p:nvSpPr>
        <p:spPr bwMode="gray">
          <a:xfrm>
            <a:off x="1954957" y="4454748"/>
            <a:ext cx="963613" cy="828675"/>
          </a:xfrm>
          <a:prstGeom prst="cube">
            <a:avLst>
              <a:gd name="adj" fmla="val 7681"/>
            </a:avLst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" name="AutoShape 29"/>
          <p:cNvSpPr>
            <a:spLocks noChangeArrowheads="1"/>
          </p:cNvSpPr>
          <p:nvPr/>
        </p:nvSpPr>
        <p:spPr bwMode="gray">
          <a:xfrm>
            <a:off x="2842370" y="4840511"/>
            <a:ext cx="1042987" cy="442912"/>
          </a:xfrm>
          <a:prstGeom prst="cube">
            <a:avLst>
              <a:gd name="adj" fmla="val 12949"/>
            </a:avLst>
          </a:prstGeom>
          <a:gradFill rotWithShape="1">
            <a:gsLst>
              <a:gs pos="0">
                <a:srgbClr val="89BC36">
                  <a:gamma/>
                  <a:shade val="56078"/>
                  <a:invGamma/>
                </a:srgbClr>
              </a:gs>
              <a:gs pos="100000">
                <a:srgbClr val="89BC3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" name="AutoShape 30"/>
          <p:cNvSpPr>
            <a:spLocks noChangeArrowheads="1"/>
          </p:cNvSpPr>
          <p:nvPr/>
        </p:nvSpPr>
        <p:spPr bwMode="gray">
          <a:xfrm>
            <a:off x="2842370" y="4456336"/>
            <a:ext cx="3311525" cy="442912"/>
          </a:xfrm>
          <a:prstGeom prst="cube">
            <a:avLst>
              <a:gd name="adj" fmla="val 12949"/>
            </a:avLst>
          </a:prstGeom>
          <a:gradFill rotWithShape="1">
            <a:gsLst>
              <a:gs pos="0">
                <a:srgbClr val="FCA11C">
                  <a:gamma/>
                  <a:shade val="76078"/>
                  <a:invGamma/>
                </a:srgbClr>
              </a:gs>
              <a:gs pos="100000">
                <a:srgbClr val="FCA11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11" name="Group 31"/>
          <p:cNvGrpSpPr>
            <a:grpSpLocks/>
          </p:cNvGrpSpPr>
          <p:nvPr/>
        </p:nvGrpSpPr>
        <p:grpSpPr bwMode="auto">
          <a:xfrm>
            <a:off x="2178795" y="3549873"/>
            <a:ext cx="392112" cy="338138"/>
            <a:chOff x="2640" y="3304"/>
            <a:chExt cx="294" cy="252"/>
          </a:xfrm>
        </p:grpSpPr>
        <p:sp>
          <p:nvSpPr>
            <p:cNvPr id="112" name="AutoShape 32"/>
            <p:cNvSpPr>
              <a:spLocks noChangeArrowheads="1"/>
            </p:cNvSpPr>
            <p:nvPr/>
          </p:nvSpPr>
          <p:spPr bwMode="gray">
            <a:xfrm>
              <a:off x="2700" y="3304"/>
              <a:ext cx="176" cy="176"/>
            </a:xfrm>
            <a:prstGeom prst="roundRect">
              <a:avLst>
                <a:gd name="adj" fmla="val 6250"/>
              </a:avLst>
            </a:prstGeom>
            <a:noFill/>
            <a:ln w="1905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AutoShape 33"/>
            <p:cNvSpPr>
              <a:spLocks noChangeArrowheads="1"/>
            </p:cNvSpPr>
            <p:nvPr/>
          </p:nvSpPr>
          <p:spPr bwMode="gray">
            <a:xfrm>
              <a:off x="2640" y="3478"/>
              <a:ext cx="294" cy="78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Line 34"/>
            <p:cNvSpPr>
              <a:spLocks noChangeShapeType="1"/>
            </p:cNvSpPr>
            <p:nvPr/>
          </p:nvSpPr>
          <p:spPr bwMode="gray">
            <a:xfrm flipH="1">
              <a:off x="2847" y="3517"/>
              <a:ext cx="45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Line 35"/>
            <p:cNvSpPr>
              <a:spLocks noChangeShapeType="1"/>
            </p:cNvSpPr>
            <p:nvPr/>
          </p:nvSpPr>
          <p:spPr bwMode="gray">
            <a:xfrm flipH="1">
              <a:off x="2759" y="3359"/>
              <a:ext cx="73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Line 36"/>
            <p:cNvSpPr>
              <a:spLocks noChangeShapeType="1"/>
            </p:cNvSpPr>
            <p:nvPr/>
          </p:nvSpPr>
          <p:spPr bwMode="gray">
            <a:xfrm flipH="1">
              <a:off x="2787" y="3385"/>
              <a:ext cx="45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Line 37"/>
            <p:cNvSpPr>
              <a:spLocks noChangeShapeType="1"/>
            </p:cNvSpPr>
            <p:nvPr/>
          </p:nvSpPr>
          <p:spPr bwMode="gray">
            <a:xfrm flipH="1">
              <a:off x="2800" y="3434"/>
              <a:ext cx="32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8" name="AutoShape 38"/>
          <p:cNvSpPr>
            <a:spLocks noChangeArrowheads="1"/>
          </p:cNvSpPr>
          <p:nvPr/>
        </p:nvSpPr>
        <p:spPr bwMode="gray">
          <a:xfrm>
            <a:off x="2226420" y="4632548"/>
            <a:ext cx="325437" cy="323850"/>
          </a:xfrm>
          <a:prstGeom prst="cube">
            <a:avLst>
              <a:gd name="adj" fmla="val 25000"/>
            </a:avLst>
          </a:prstGeom>
          <a:noFill/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F5F5F">
                    <a:alpha val="5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" name="Rectangle 39"/>
          <p:cNvSpPr>
            <a:spLocks noChangeArrowheads="1"/>
          </p:cNvSpPr>
          <p:nvPr/>
        </p:nvSpPr>
        <p:spPr bwMode="white">
          <a:xfrm>
            <a:off x="1958132" y="2857723"/>
            <a:ext cx="854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F8F8F8"/>
                </a:solidFill>
                <a:ea typeface="宋体" charset="-122"/>
              </a:rPr>
              <a:t>Product</a:t>
            </a:r>
          </a:p>
        </p:txBody>
      </p:sp>
      <p:sp>
        <p:nvSpPr>
          <p:cNvPr id="120" name="Rectangle 40"/>
          <p:cNvSpPr>
            <a:spLocks noChangeArrowheads="1"/>
          </p:cNvSpPr>
          <p:nvPr/>
        </p:nvSpPr>
        <p:spPr bwMode="white">
          <a:xfrm>
            <a:off x="1958132" y="3913411"/>
            <a:ext cx="854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F8F8F8"/>
                </a:solidFill>
                <a:ea typeface="宋体" charset="-122"/>
              </a:rPr>
              <a:t>Product</a:t>
            </a:r>
          </a:p>
        </p:txBody>
      </p:sp>
      <p:sp>
        <p:nvSpPr>
          <p:cNvPr id="121" name="Rectangle 41"/>
          <p:cNvSpPr>
            <a:spLocks noChangeArrowheads="1"/>
          </p:cNvSpPr>
          <p:nvPr/>
        </p:nvSpPr>
        <p:spPr bwMode="white">
          <a:xfrm>
            <a:off x="1958132" y="5004023"/>
            <a:ext cx="854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F8F8F8"/>
                </a:solidFill>
                <a:ea typeface="宋体" charset="-122"/>
              </a:rPr>
              <a:t>Product</a:t>
            </a:r>
          </a:p>
        </p:txBody>
      </p:sp>
      <p:sp>
        <p:nvSpPr>
          <p:cNvPr id="122" name="Text Box 42"/>
          <p:cNvSpPr txBox="1">
            <a:spLocks noChangeArrowheads="1"/>
          </p:cNvSpPr>
          <p:nvPr/>
        </p:nvSpPr>
        <p:spPr bwMode="auto">
          <a:xfrm>
            <a:off x="3377357" y="2356073"/>
            <a:ext cx="8842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23%</a:t>
            </a:r>
          </a:p>
        </p:txBody>
      </p:sp>
      <p:sp>
        <p:nvSpPr>
          <p:cNvPr id="123" name="Text Box 43"/>
          <p:cNvSpPr txBox="1">
            <a:spLocks noChangeArrowheads="1"/>
          </p:cNvSpPr>
          <p:nvPr/>
        </p:nvSpPr>
        <p:spPr bwMode="white">
          <a:xfrm>
            <a:off x="4460032" y="2738661"/>
            <a:ext cx="885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ea typeface="宋体" charset="-122"/>
              </a:rPr>
              <a:t>50%</a:t>
            </a:r>
          </a:p>
        </p:txBody>
      </p:sp>
      <p:sp>
        <p:nvSpPr>
          <p:cNvPr id="124" name="Text Box 44"/>
          <p:cNvSpPr txBox="1">
            <a:spLocks noChangeArrowheads="1"/>
          </p:cNvSpPr>
          <p:nvPr/>
        </p:nvSpPr>
        <p:spPr bwMode="auto">
          <a:xfrm>
            <a:off x="5806232" y="3418111"/>
            <a:ext cx="8842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86%</a:t>
            </a:r>
          </a:p>
        </p:txBody>
      </p:sp>
      <p:sp>
        <p:nvSpPr>
          <p:cNvPr id="125" name="Text Box 45"/>
          <p:cNvSpPr txBox="1">
            <a:spLocks noChangeArrowheads="1"/>
          </p:cNvSpPr>
          <p:nvPr/>
        </p:nvSpPr>
        <p:spPr bwMode="white">
          <a:xfrm>
            <a:off x="6292007" y="3813398"/>
            <a:ext cx="8810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ea typeface="宋体" charset="-122"/>
              </a:rPr>
              <a:t>95%</a:t>
            </a:r>
          </a:p>
        </p:txBody>
      </p:sp>
      <p:sp>
        <p:nvSpPr>
          <p:cNvPr id="126" name="Text Box 46"/>
          <p:cNvSpPr txBox="1">
            <a:spLocks noChangeArrowheads="1"/>
          </p:cNvSpPr>
          <p:nvPr/>
        </p:nvSpPr>
        <p:spPr bwMode="auto">
          <a:xfrm>
            <a:off x="5341095" y="4513486"/>
            <a:ext cx="885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78%</a:t>
            </a:r>
          </a:p>
        </p:txBody>
      </p:sp>
      <p:sp>
        <p:nvSpPr>
          <p:cNvPr id="127" name="Text Box 47"/>
          <p:cNvSpPr txBox="1">
            <a:spLocks noChangeArrowheads="1"/>
          </p:cNvSpPr>
          <p:nvPr/>
        </p:nvSpPr>
        <p:spPr bwMode="white">
          <a:xfrm>
            <a:off x="3088432" y="4884961"/>
            <a:ext cx="885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ea typeface="宋体" charset="-122"/>
              </a:rPr>
              <a:t>18%</a:t>
            </a:r>
          </a:p>
        </p:txBody>
      </p:sp>
      <p:sp>
        <p:nvSpPr>
          <p:cNvPr id="128" name="Rectangle 9"/>
          <p:cNvSpPr>
            <a:spLocks noChangeArrowheads="1"/>
          </p:cNvSpPr>
          <p:nvPr/>
        </p:nvSpPr>
        <p:spPr bwMode="auto">
          <a:xfrm>
            <a:off x="6368207" y="1549623"/>
            <a:ext cx="1219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ea typeface="宋体" charset="-122"/>
              </a:rPr>
              <a:t>Company  B</a:t>
            </a:r>
          </a:p>
        </p:txBody>
      </p:sp>
      <p:sp>
        <p:nvSpPr>
          <p:cNvPr id="129" name="Rectangle 8"/>
          <p:cNvSpPr>
            <a:spLocks noChangeArrowheads="1"/>
          </p:cNvSpPr>
          <p:nvPr/>
        </p:nvSpPr>
        <p:spPr bwMode="auto">
          <a:xfrm>
            <a:off x="4934695" y="1538511"/>
            <a:ext cx="1219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ea typeface="宋体" charset="-122"/>
              </a:rPr>
              <a:t>Company  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19914</TotalTime>
  <Words>29</Words>
  <Application>Microsoft Office PowerPoint</Application>
  <PresentationFormat>全屏显示(4:3)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985</cp:revision>
  <dcterms:created xsi:type="dcterms:W3CDTF">2009-02-11T05:37:22Z</dcterms:created>
  <dcterms:modified xsi:type="dcterms:W3CDTF">2012-12-06T13:03:09Z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