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2" name="Arc 4"/>
          <p:cNvSpPr>
            <a:spLocks/>
          </p:cNvSpPr>
          <p:nvPr/>
        </p:nvSpPr>
        <p:spPr bwMode="auto">
          <a:xfrm rot="16200000">
            <a:off x="1828007" y="836736"/>
            <a:ext cx="4564062" cy="5661025"/>
          </a:xfrm>
          <a:custGeom>
            <a:avLst/>
            <a:gdLst>
              <a:gd name="T0" fmla="*/ 2147483647 w 34738"/>
              <a:gd name="T1" fmla="*/ 2147483647 h 43075"/>
              <a:gd name="T2" fmla="*/ 2147483647 w 34738"/>
              <a:gd name="T3" fmla="*/ 0 h 43075"/>
              <a:gd name="T4" fmla="*/ 2147483647 w 34738"/>
              <a:gd name="T5" fmla="*/ 2147483647 h 43075"/>
              <a:gd name="T6" fmla="*/ 0 60000 65536"/>
              <a:gd name="T7" fmla="*/ 0 60000 65536"/>
              <a:gd name="T8" fmla="*/ 0 60000 65536"/>
              <a:gd name="T9" fmla="*/ 0 w 34738"/>
              <a:gd name="T10" fmla="*/ 0 h 43075"/>
              <a:gd name="T11" fmla="*/ 34738 w 34738"/>
              <a:gd name="T12" fmla="*/ 43075 h 4307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738" h="43075" fill="none" extrusionOk="0">
                <a:moveTo>
                  <a:pt x="34738" y="38620"/>
                </a:moveTo>
                <a:cubicBezTo>
                  <a:pt x="30967" y="41509"/>
                  <a:pt x="26350" y="43074"/>
                  <a:pt x="21600" y="43075"/>
                </a:cubicBezTo>
                <a:cubicBezTo>
                  <a:pt x="9670" y="43075"/>
                  <a:pt x="0" y="33404"/>
                  <a:pt x="0" y="21475"/>
                </a:cubicBezTo>
                <a:cubicBezTo>
                  <a:pt x="-1" y="10443"/>
                  <a:pt x="8312" y="1184"/>
                  <a:pt x="19280" y="-1"/>
                </a:cubicBezTo>
              </a:path>
              <a:path w="34738" h="43075" stroke="0" extrusionOk="0">
                <a:moveTo>
                  <a:pt x="34738" y="38620"/>
                </a:moveTo>
                <a:cubicBezTo>
                  <a:pt x="30967" y="41509"/>
                  <a:pt x="26350" y="43074"/>
                  <a:pt x="21600" y="43075"/>
                </a:cubicBezTo>
                <a:cubicBezTo>
                  <a:pt x="9670" y="43075"/>
                  <a:pt x="0" y="33404"/>
                  <a:pt x="0" y="21475"/>
                </a:cubicBezTo>
                <a:cubicBezTo>
                  <a:pt x="-1" y="10443"/>
                  <a:pt x="8312" y="1184"/>
                  <a:pt x="19280" y="-1"/>
                </a:cubicBezTo>
                <a:lnTo>
                  <a:pt x="21600" y="21475"/>
                </a:lnTo>
                <a:close/>
              </a:path>
            </a:pathLst>
          </a:custGeom>
          <a:noFill/>
          <a:ln w="28575">
            <a:solidFill>
              <a:srgbClr val="C0C0C0"/>
            </a:solidFill>
            <a:prstDash val="sysDot"/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83" name="AutoShape 5"/>
          <p:cNvSpPr>
            <a:spLocks noChangeArrowheads="1"/>
          </p:cNvSpPr>
          <p:nvPr/>
        </p:nvSpPr>
        <p:spPr bwMode="auto">
          <a:xfrm>
            <a:off x="7132638" y="2694905"/>
            <a:ext cx="1350962" cy="1450975"/>
          </a:xfrm>
          <a:prstGeom prst="wedgeRectCallout">
            <a:avLst>
              <a:gd name="adj1" fmla="val -91597"/>
              <a:gd name="adj2" fmla="val -32338"/>
            </a:avLst>
          </a:prstGeom>
          <a:gradFill rotWithShape="1">
            <a:gsLst>
              <a:gs pos="0">
                <a:srgbClr val="7067AF"/>
              </a:gs>
              <a:gs pos="100000">
                <a:srgbClr val="343051">
                  <a:alpha val="0"/>
                </a:srgbClr>
              </a:gs>
            </a:gsLst>
            <a:lin ang="5400000" scaled="1"/>
          </a:gradFill>
          <a:ln w="9525" algn="ctr">
            <a:solidFill>
              <a:srgbClr val="FF9900"/>
            </a:solidFill>
            <a:miter lim="800000"/>
            <a:headEnd/>
            <a:tailEnd/>
          </a:ln>
        </p:spPr>
        <p:txBody>
          <a:bodyPr anchor="ctr"/>
          <a:lstStyle/>
          <a:p>
            <a:pPr algn="ctr" latinLnBrk="1"/>
            <a:endParaRPr kumimoji="1" lang="zh-CN" altLang="en-US" sz="2400">
              <a:latin typeface="Times New Roman" pitchFamily="18" charset="0"/>
              <a:ea typeface="Gulim" pitchFamily="34" charset="-127"/>
            </a:endParaRPr>
          </a:p>
        </p:txBody>
      </p:sp>
      <p:sp>
        <p:nvSpPr>
          <p:cNvPr id="484" name="Arc 6"/>
          <p:cNvSpPr>
            <a:spLocks/>
          </p:cNvSpPr>
          <p:nvPr/>
        </p:nvSpPr>
        <p:spPr bwMode="auto">
          <a:xfrm rot="16200000">
            <a:off x="2287588" y="2037680"/>
            <a:ext cx="1363662" cy="2128838"/>
          </a:xfrm>
          <a:custGeom>
            <a:avLst/>
            <a:gdLst>
              <a:gd name="T0" fmla="*/ 0 w 13841"/>
              <a:gd name="T1" fmla="*/ 2147483647 h 21600"/>
              <a:gd name="T2" fmla="*/ 2147483647 w 13841"/>
              <a:gd name="T3" fmla="*/ 2147483647 h 21600"/>
              <a:gd name="T4" fmla="*/ 2147483647 w 13841"/>
              <a:gd name="T5" fmla="*/ 2147483647 h 21600"/>
              <a:gd name="T6" fmla="*/ 0 60000 65536"/>
              <a:gd name="T7" fmla="*/ 0 60000 65536"/>
              <a:gd name="T8" fmla="*/ 0 60000 65536"/>
              <a:gd name="T9" fmla="*/ 0 w 13841"/>
              <a:gd name="T10" fmla="*/ 0 h 21600"/>
              <a:gd name="T11" fmla="*/ 13841 w 1384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841" h="21600" fill="none" extrusionOk="0">
                <a:moveTo>
                  <a:pt x="0" y="920"/>
                </a:moveTo>
                <a:cubicBezTo>
                  <a:pt x="2023" y="310"/>
                  <a:pt x="4124" y="-1"/>
                  <a:pt x="6238" y="0"/>
                </a:cubicBezTo>
                <a:cubicBezTo>
                  <a:pt x="8834" y="0"/>
                  <a:pt x="11410" y="468"/>
                  <a:pt x="13840" y="1382"/>
                </a:cubicBezTo>
              </a:path>
              <a:path w="13841" h="21600" stroke="0" extrusionOk="0">
                <a:moveTo>
                  <a:pt x="0" y="920"/>
                </a:moveTo>
                <a:cubicBezTo>
                  <a:pt x="2023" y="310"/>
                  <a:pt x="4124" y="-1"/>
                  <a:pt x="6238" y="0"/>
                </a:cubicBezTo>
                <a:cubicBezTo>
                  <a:pt x="8834" y="0"/>
                  <a:pt x="11410" y="468"/>
                  <a:pt x="13840" y="1382"/>
                </a:cubicBezTo>
                <a:lnTo>
                  <a:pt x="6238" y="21600"/>
                </a:lnTo>
                <a:close/>
              </a:path>
            </a:pathLst>
          </a:custGeom>
          <a:noFill/>
          <a:ln w="9525">
            <a:solidFill>
              <a:srgbClr val="CC33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85" name="Freeform 7"/>
          <p:cNvSpPr>
            <a:spLocks/>
          </p:cNvSpPr>
          <p:nvPr/>
        </p:nvSpPr>
        <p:spPr bwMode="auto">
          <a:xfrm>
            <a:off x="2476500" y="1475705"/>
            <a:ext cx="3238500" cy="3314700"/>
          </a:xfrm>
          <a:custGeom>
            <a:avLst/>
            <a:gdLst>
              <a:gd name="T0" fmla="*/ 0 w 340"/>
              <a:gd name="T1" fmla="*/ 2147483647 h 348"/>
              <a:gd name="T2" fmla="*/ 2147483647 w 340"/>
              <a:gd name="T3" fmla="*/ 2147483647 h 348"/>
              <a:gd name="T4" fmla="*/ 2147483647 w 340"/>
              <a:gd name="T5" fmla="*/ 2147483647 h 348"/>
              <a:gd name="T6" fmla="*/ 2147483647 w 340"/>
              <a:gd name="T7" fmla="*/ 0 h 348"/>
              <a:gd name="T8" fmla="*/ 2147483647 w 340"/>
              <a:gd name="T9" fmla="*/ 2147483647 h 348"/>
              <a:gd name="T10" fmla="*/ 0 w 340"/>
              <a:gd name="T11" fmla="*/ 2147483647 h 34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40"/>
              <a:gd name="T19" fmla="*/ 0 h 348"/>
              <a:gd name="T20" fmla="*/ 340 w 340"/>
              <a:gd name="T21" fmla="*/ 348 h 34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40" h="348">
                <a:moveTo>
                  <a:pt x="0" y="228"/>
                </a:moveTo>
                <a:cubicBezTo>
                  <a:pt x="24" y="299"/>
                  <a:pt x="90" y="347"/>
                  <a:pt x="166" y="347"/>
                </a:cubicBezTo>
                <a:cubicBezTo>
                  <a:pt x="262" y="348"/>
                  <a:pt x="340" y="270"/>
                  <a:pt x="340" y="174"/>
                </a:cubicBezTo>
                <a:cubicBezTo>
                  <a:pt x="340" y="77"/>
                  <a:pt x="262" y="0"/>
                  <a:pt x="166" y="0"/>
                </a:cubicBezTo>
                <a:lnTo>
                  <a:pt x="166" y="174"/>
                </a:lnTo>
                <a:lnTo>
                  <a:pt x="0" y="228"/>
                </a:lnTo>
                <a:close/>
              </a:path>
            </a:pathLst>
          </a:custGeom>
          <a:solidFill>
            <a:srgbClr val="7067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86" name="Freeform 8"/>
          <p:cNvSpPr>
            <a:spLocks/>
          </p:cNvSpPr>
          <p:nvPr/>
        </p:nvSpPr>
        <p:spPr bwMode="auto">
          <a:xfrm>
            <a:off x="2424113" y="2609180"/>
            <a:ext cx="1666875" cy="1038225"/>
          </a:xfrm>
          <a:custGeom>
            <a:avLst/>
            <a:gdLst>
              <a:gd name="T0" fmla="*/ 2147483647 w 175"/>
              <a:gd name="T1" fmla="*/ 0 h 109"/>
              <a:gd name="T2" fmla="*/ 2147483647 w 175"/>
              <a:gd name="T3" fmla="*/ 2147483647 h 109"/>
              <a:gd name="T4" fmla="*/ 2147483647 w 175"/>
              <a:gd name="T5" fmla="*/ 2147483647 h 109"/>
              <a:gd name="T6" fmla="*/ 2147483647 w 175"/>
              <a:gd name="T7" fmla="*/ 2147483647 h 109"/>
              <a:gd name="T8" fmla="*/ 2147483647 w 175"/>
              <a:gd name="T9" fmla="*/ 0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109"/>
              <a:gd name="T17" fmla="*/ 175 w 175"/>
              <a:gd name="T18" fmla="*/ 109 h 1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109">
                <a:moveTo>
                  <a:pt x="9" y="0"/>
                </a:moveTo>
                <a:cubicBezTo>
                  <a:pt x="3" y="18"/>
                  <a:pt x="1" y="36"/>
                  <a:pt x="1" y="54"/>
                </a:cubicBezTo>
                <a:cubicBezTo>
                  <a:pt x="0" y="73"/>
                  <a:pt x="3" y="91"/>
                  <a:pt x="9" y="109"/>
                </a:cubicBezTo>
                <a:lnTo>
                  <a:pt x="175" y="55"/>
                </a:lnTo>
                <a:lnTo>
                  <a:pt x="9" y="0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762F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87" name="Freeform 9"/>
          <p:cNvSpPr>
            <a:spLocks/>
          </p:cNvSpPr>
          <p:nvPr/>
        </p:nvSpPr>
        <p:spPr bwMode="auto">
          <a:xfrm>
            <a:off x="2509838" y="1790030"/>
            <a:ext cx="1581150" cy="1343025"/>
          </a:xfrm>
          <a:custGeom>
            <a:avLst/>
            <a:gdLst>
              <a:gd name="T0" fmla="*/ 2147483647 w 166"/>
              <a:gd name="T1" fmla="*/ 0 h 141"/>
              <a:gd name="T2" fmla="*/ 0 w 166"/>
              <a:gd name="T3" fmla="*/ 2147483647 h 141"/>
              <a:gd name="T4" fmla="*/ 2147483647 w 166"/>
              <a:gd name="T5" fmla="*/ 2147483647 h 141"/>
              <a:gd name="T6" fmla="*/ 2147483647 w 166"/>
              <a:gd name="T7" fmla="*/ 0 h 141"/>
              <a:gd name="T8" fmla="*/ 0 60000 65536"/>
              <a:gd name="T9" fmla="*/ 0 60000 65536"/>
              <a:gd name="T10" fmla="*/ 0 60000 65536"/>
              <a:gd name="T11" fmla="*/ 0 60000 65536"/>
              <a:gd name="T12" fmla="*/ 0 w 166"/>
              <a:gd name="T13" fmla="*/ 0 h 141"/>
              <a:gd name="T14" fmla="*/ 166 w 166"/>
              <a:gd name="T15" fmla="*/ 141 h 14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6" h="141">
                <a:moveTo>
                  <a:pt x="64" y="0"/>
                </a:moveTo>
                <a:cubicBezTo>
                  <a:pt x="34" y="21"/>
                  <a:pt x="12" y="51"/>
                  <a:pt x="0" y="86"/>
                </a:cubicBezTo>
                <a:lnTo>
                  <a:pt x="166" y="141"/>
                </a:lnTo>
                <a:lnTo>
                  <a:pt x="64" y="0"/>
                </a:lnTo>
                <a:close/>
              </a:path>
            </a:pathLst>
          </a:custGeom>
          <a:gradFill rotWithShape="1">
            <a:gsLst>
              <a:gs pos="0">
                <a:srgbClr val="99CC00"/>
              </a:gs>
              <a:gs pos="100000">
                <a:srgbClr val="475E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88" name="Freeform 10"/>
          <p:cNvSpPr>
            <a:spLocks/>
          </p:cNvSpPr>
          <p:nvPr/>
        </p:nvSpPr>
        <p:spPr bwMode="auto">
          <a:xfrm>
            <a:off x="3119438" y="1551905"/>
            <a:ext cx="971550" cy="1581150"/>
          </a:xfrm>
          <a:custGeom>
            <a:avLst/>
            <a:gdLst>
              <a:gd name="T0" fmla="*/ 2147483647 w 102"/>
              <a:gd name="T1" fmla="*/ 0 h 166"/>
              <a:gd name="T2" fmla="*/ 0 w 102"/>
              <a:gd name="T3" fmla="*/ 2147483647 h 166"/>
              <a:gd name="T4" fmla="*/ 2147483647 w 102"/>
              <a:gd name="T5" fmla="*/ 2147483647 h 166"/>
              <a:gd name="T6" fmla="*/ 2147483647 w 102"/>
              <a:gd name="T7" fmla="*/ 0 h 166"/>
              <a:gd name="T8" fmla="*/ 0 60000 65536"/>
              <a:gd name="T9" fmla="*/ 0 60000 65536"/>
              <a:gd name="T10" fmla="*/ 0 60000 65536"/>
              <a:gd name="T11" fmla="*/ 0 60000 65536"/>
              <a:gd name="T12" fmla="*/ 0 w 102"/>
              <a:gd name="T13" fmla="*/ 0 h 166"/>
              <a:gd name="T14" fmla="*/ 102 w 102"/>
              <a:gd name="T15" fmla="*/ 166 h 16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2" h="166">
                <a:moveTo>
                  <a:pt x="47" y="0"/>
                </a:moveTo>
                <a:cubicBezTo>
                  <a:pt x="30" y="6"/>
                  <a:pt x="14" y="14"/>
                  <a:pt x="0" y="25"/>
                </a:cubicBezTo>
                <a:lnTo>
                  <a:pt x="102" y="166"/>
                </a:lnTo>
                <a:lnTo>
                  <a:pt x="47" y="0"/>
                </a:lnTo>
                <a:close/>
              </a:path>
            </a:pathLst>
          </a:custGeom>
          <a:gradFill rotWithShape="1">
            <a:gsLst>
              <a:gs pos="0">
                <a:srgbClr val="7067AF"/>
              </a:gs>
              <a:gs pos="100000">
                <a:srgbClr val="343051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89" name="Freeform 11"/>
          <p:cNvSpPr>
            <a:spLocks/>
          </p:cNvSpPr>
          <p:nvPr/>
        </p:nvSpPr>
        <p:spPr bwMode="auto">
          <a:xfrm>
            <a:off x="3567113" y="1475705"/>
            <a:ext cx="523875" cy="1657350"/>
          </a:xfrm>
          <a:custGeom>
            <a:avLst/>
            <a:gdLst>
              <a:gd name="T0" fmla="*/ 2147483647 w 55"/>
              <a:gd name="T1" fmla="*/ 0 h 174"/>
              <a:gd name="T2" fmla="*/ 0 w 55"/>
              <a:gd name="T3" fmla="*/ 2147483647 h 174"/>
              <a:gd name="T4" fmla="*/ 2147483647 w 55"/>
              <a:gd name="T5" fmla="*/ 2147483647 h 174"/>
              <a:gd name="T6" fmla="*/ 2147483647 w 55"/>
              <a:gd name="T7" fmla="*/ 0 h 174"/>
              <a:gd name="T8" fmla="*/ 0 60000 65536"/>
              <a:gd name="T9" fmla="*/ 0 60000 65536"/>
              <a:gd name="T10" fmla="*/ 0 60000 65536"/>
              <a:gd name="T11" fmla="*/ 0 60000 65536"/>
              <a:gd name="T12" fmla="*/ 0 w 55"/>
              <a:gd name="T13" fmla="*/ 0 h 174"/>
              <a:gd name="T14" fmla="*/ 55 w 55"/>
              <a:gd name="T15" fmla="*/ 174 h 1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" h="174">
                <a:moveTo>
                  <a:pt x="54" y="0"/>
                </a:moveTo>
                <a:cubicBezTo>
                  <a:pt x="36" y="0"/>
                  <a:pt x="18" y="2"/>
                  <a:pt x="0" y="8"/>
                </a:cubicBezTo>
                <a:lnTo>
                  <a:pt x="55" y="174"/>
                </a:lnTo>
                <a:lnTo>
                  <a:pt x="54" y="0"/>
                </a:lnTo>
                <a:close/>
              </a:path>
            </a:pathLst>
          </a:custGeom>
          <a:gradFill rotWithShape="1">
            <a:gsLst>
              <a:gs pos="0">
                <a:srgbClr val="993300"/>
              </a:gs>
              <a:gs pos="100000">
                <a:srgbClr val="4718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90" name="Oval 13"/>
          <p:cNvSpPr>
            <a:spLocks noChangeArrowheads="1"/>
          </p:cNvSpPr>
          <p:nvPr/>
        </p:nvSpPr>
        <p:spPr bwMode="auto">
          <a:xfrm>
            <a:off x="3286125" y="2525043"/>
            <a:ext cx="1406525" cy="1406525"/>
          </a:xfrm>
          <a:prstGeom prst="ellipse">
            <a:avLst/>
          </a:prstGeom>
          <a:gradFill rotWithShape="1">
            <a:gsLst>
              <a:gs pos="0">
                <a:srgbClr val="5E1800"/>
              </a:gs>
              <a:gs pos="100000">
                <a:srgbClr val="CC3300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CC3300"/>
            </a:extrusionClr>
          </a:sp3d>
        </p:spPr>
        <p:txBody>
          <a:bodyPr wrap="none" anchor="ctr">
            <a:flatTx/>
          </a:bodyPr>
          <a:lstStyle/>
          <a:p>
            <a:pPr algn="ctr" latinLnBrk="1"/>
            <a:r>
              <a:rPr kumimoji="1" lang="zh-CN" altLang="en-US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HY헤드라인M"/>
              </a:rPr>
              <a:t>市场需求</a:t>
            </a:r>
            <a:endParaRPr kumimoji="1" lang="en-US" altLang="ko-KR" b="1" dirty="0">
              <a:solidFill>
                <a:schemeClr val="bg1"/>
              </a:solidFill>
              <a:latin typeface="黑体" pitchFamily="49" charset="-122"/>
              <a:ea typeface="黑体" pitchFamily="49" charset="-122"/>
              <a:cs typeface="HY헤드라인M"/>
            </a:endParaRPr>
          </a:p>
        </p:txBody>
      </p:sp>
      <p:sp>
        <p:nvSpPr>
          <p:cNvPr id="491" name="Text Box 14"/>
          <p:cNvSpPr txBox="1">
            <a:spLocks noChangeArrowheads="1"/>
          </p:cNvSpPr>
          <p:nvPr/>
        </p:nvSpPr>
        <p:spPr bwMode="auto">
          <a:xfrm>
            <a:off x="2665413" y="2980655"/>
            <a:ext cx="544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/>
            <a:r>
              <a:rPr kumimoji="1" lang="en-US" altLang="ko-KR" sz="1400" b="1">
                <a:ea typeface="Gulim" pitchFamily="34" charset="-127"/>
              </a:rPr>
              <a:t>12%</a:t>
            </a:r>
          </a:p>
        </p:txBody>
      </p:sp>
      <p:sp>
        <p:nvSpPr>
          <p:cNvPr id="492" name="Text Box 15"/>
          <p:cNvSpPr txBox="1">
            <a:spLocks noChangeArrowheads="1"/>
          </p:cNvSpPr>
          <p:nvPr/>
        </p:nvSpPr>
        <p:spPr bwMode="auto">
          <a:xfrm>
            <a:off x="2857500" y="2304380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/>
            <a:r>
              <a:rPr kumimoji="1" lang="en-US" altLang="ko-KR" sz="1400" b="1">
                <a:ea typeface="Gulim" pitchFamily="34" charset="-127"/>
              </a:rPr>
              <a:t>10%</a:t>
            </a:r>
          </a:p>
        </p:txBody>
      </p:sp>
      <p:sp>
        <p:nvSpPr>
          <p:cNvPr id="493" name="Text Box 16"/>
          <p:cNvSpPr txBox="1">
            <a:spLocks noChangeArrowheads="1"/>
          </p:cNvSpPr>
          <p:nvPr/>
        </p:nvSpPr>
        <p:spPr bwMode="auto">
          <a:xfrm>
            <a:off x="3279775" y="1809080"/>
            <a:ext cx="4413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/>
            <a:r>
              <a:rPr kumimoji="1" lang="en-US" altLang="ko-KR" sz="1400" b="1">
                <a:ea typeface="Gulim" pitchFamily="34" charset="-127"/>
              </a:rPr>
              <a:t>5%</a:t>
            </a:r>
          </a:p>
        </p:txBody>
      </p:sp>
      <p:sp>
        <p:nvSpPr>
          <p:cNvPr id="494" name="Text Box 17"/>
          <p:cNvSpPr txBox="1">
            <a:spLocks noChangeArrowheads="1"/>
          </p:cNvSpPr>
          <p:nvPr/>
        </p:nvSpPr>
        <p:spPr bwMode="auto">
          <a:xfrm>
            <a:off x="3649663" y="1701130"/>
            <a:ext cx="444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latinLnBrk="1" hangingPunct="1"/>
            <a:r>
              <a:rPr kumimoji="1" lang="en-US" altLang="ko-KR" sz="1400" b="1">
                <a:ea typeface="Gulim" pitchFamily="34" charset="-127"/>
              </a:rPr>
              <a:t>3%</a:t>
            </a:r>
          </a:p>
        </p:txBody>
      </p:sp>
      <p:sp>
        <p:nvSpPr>
          <p:cNvPr id="495" name="Text Box 18"/>
          <p:cNvSpPr txBox="1">
            <a:spLocks noChangeArrowheads="1"/>
          </p:cNvSpPr>
          <p:nvPr/>
        </p:nvSpPr>
        <p:spPr bwMode="auto">
          <a:xfrm>
            <a:off x="3052762" y="4117642"/>
            <a:ext cx="20526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>
              <a:defRPr/>
            </a:pPr>
            <a:r>
              <a:rPr kumimoji="1" lang="en-US" altLang="ko-KR" sz="6000" b="1" dirty="0">
                <a:ea typeface="HY헤드라인M"/>
                <a:cs typeface="HY헤드라인M"/>
              </a:rPr>
              <a:t>70% </a:t>
            </a:r>
          </a:p>
        </p:txBody>
      </p:sp>
      <p:sp>
        <p:nvSpPr>
          <p:cNvPr id="496" name="Rectangle 19"/>
          <p:cNvSpPr>
            <a:spLocks noChangeArrowheads="1"/>
          </p:cNvSpPr>
          <p:nvPr/>
        </p:nvSpPr>
        <p:spPr bwMode="auto">
          <a:xfrm>
            <a:off x="4648200" y="2999705"/>
            <a:ext cx="17399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t" latinLnBrk="1">
              <a:lnSpc>
                <a:spcPct val="80000"/>
              </a:lnSpc>
              <a:buFontTx/>
              <a:buChar char="•"/>
            </a:pPr>
            <a:r>
              <a:rPr kumimoji="1" lang="ko-KR" altLang="en-US" sz="1400" dirty="0">
                <a:latin typeface="宋体" pitchFamily="2" charset="-122"/>
                <a:ea typeface="Gulim" pitchFamily="34" charset="-127"/>
              </a:rPr>
              <a:t> </a:t>
            </a:r>
            <a:r>
              <a:rPr kumimoji="1" lang="zh-CN" altLang="en-US" sz="1400" dirty="0">
                <a:latin typeface="宋体" pitchFamily="2" charset="-122"/>
                <a:ea typeface="Gulim" pitchFamily="34" charset="-127"/>
              </a:rPr>
              <a:t>占有率</a:t>
            </a:r>
            <a:endParaRPr kumimoji="1" lang="en-US" altLang="ko-KR" sz="1400" dirty="0">
              <a:latin typeface="黑体" pitchFamily="49" charset="-122"/>
              <a:ea typeface="黑体" pitchFamily="49" charset="-122"/>
            </a:endParaRPr>
          </a:p>
          <a:p>
            <a:pPr fontAlgn="t" latinLnBrk="1">
              <a:lnSpc>
                <a:spcPct val="80000"/>
              </a:lnSpc>
              <a:buFontTx/>
              <a:buChar char="•"/>
            </a:pPr>
            <a:r>
              <a:rPr kumimoji="1" lang="en-US" altLang="ko-KR" sz="140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400" dirty="0">
                <a:latin typeface="黑体" pitchFamily="49" charset="-122"/>
                <a:ea typeface="黑体" pitchFamily="49" charset="-122"/>
              </a:rPr>
              <a:t>推广率</a:t>
            </a:r>
            <a:endParaRPr kumimoji="1" lang="en-US" altLang="ko-KR" sz="1400" dirty="0">
              <a:latin typeface="黑体" pitchFamily="49" charset="-122"/>
              <a:ea typeface="黑体" pitchFamily="49" charset="-122"/>
            </a:endParaRPr>
          </a:p>
          <a:p>
            <a:pPr fontAlgn="t" latinLnBrk="1">
              <a:lnSpc>
                <a:spcPct val="80000"/>
              </a:lnSpc>
              <a:buFontTx/>
              <a:buChar char="•"/>
            </a:pPr>
            <a:r>
              <a:rPr kumimoji="1" lang="en-US" altLang="ko-KR" sz="140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400" dirty="0">
                <a:latin typeface="黑体" pitchFamily="49" charset="-122"/>
                <a:ea typeface="黑体" pitchFamily="49" charset="-122"/>
              </a:rPr>
              <a:t>覆盖率</a:t>
            </a:r>
            <a:endParaRPr kumimoji="1" lang="en-US" altLang="ko-KR" sz="1400" dirty="0">
              <a:latin typeface="黑体" pitchFamily="49" charset="-122"/>
              <a:ea typeface="黑体" pitchFamily="49" charset="-122"/>
            </a:endParaRPr>
          </a:p>
          <a:p>
            <a:pPr fontAlgn="t" latinLnBrk="1">
              <a:lnSpc>
                <a:spcPct val="80000"/>
              </a:lnSpc>
              <a:buFontTx/>
              <a:buChar char="•"/>
            </a:pPr>
            <a:r>
              <a:rPr kumimoji="1" lang="en-US" altLang="ko-KR" sz="140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1400" dirty="0">
                <a:latin typeface="黑体" pitchFamily="49" charset="-122"/>
                <a:ea typeface="黑体" pitchFamily="49" charset="-122"/>
              </a:rPr>
              <a:t>影响率</a:t>
            </a:r>
            <a:endParaRPr kumimoji="1" lang="en-US" altLang="ko-KR" sz="1400" dirty="0">
              <a:latin typeface="黑体" pitchFamily="49" charset="-122"/>
              <a:ea typeface="黑体" pitchFamily="49" charset="-122"/>
            </a:endParaRPr>
          </a:p>
          <a:p>
            <a:pPr fontAlgn="t" latinLnBrk="1">
              <a:lnSpc>
                <a:spcPct val="80000"/>
              </a:lnSpc>
            </a:pPr>
            <a:endParaRPr kumimoji="1" lang="en-US" altLang="ko-KR" sz="1400" dirty="0">
              <a:latin typeface="Times New Roman" pitchFamily="18" charset="0"/>
              <a:ea typeface="Gulim" pitchFamily="34" charset="-127"/>
            </a:endParaRPr>
          </a:p>
        </p:txBody>
      </p:sp>
      <p:sp>
        <p:nvSpPr>
          <p:cNvPr id="497" name="Line 20"/>
          <p:cNvSpPr>
            <a:spLocks noChangeShapeType="1"/>
          </p:cNvSpPr>
          <p:nvPr/>
        </p:nvSpPr>
        <p:spPr bwMode="auto">
          <a:xfrm>
            <a:off x="4787900" y="3237830"/>
            <a:ext cx="1389063" cy="0"/>
          </a:xfrm>
          <a:prstGeom prst="line">
            <a:avLst/>
          </a:prstGeom>
          <a:noFill/>
          <a:ln w="9525">
            <a:solidFill>
              <a:srgbClr val="B3B1C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498" name="Oval 21"/>
          <p:cNvSpPr>
            <a:spLocks noChangeArrowheads="1"/>
          </p:cNvSpPr>
          <p:nvPr/>
        </p:nvSpPr>
        <p:spPr bwMode="auto">
          <a:xfrm>
            <a:off x="1900238" y="2658393"/>
            <a:ext cx="179387" cy="179387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8F39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99" name="Oval 22"/>
          <p:cNvSpPr>
            <a:spLocks noChangeArrowheads="1"/>
          </p:cNvSpPr>
          <p:nvPr/>
        </p:nvSpPr>
        <p:spPr bwMode="auto">
          <a:xfrm>
            <a:off x="1862138" y="2917155"/>
            <a:ext cx="179387" cy="179388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8F39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00" name="Oval 23"/>
          <p:cNvSpPr>
            <a:spLocks noChangeArrowheads="1"/>
          </p:cNvSpPr>
          <p:nvPr/>
        </p:nvSpPr>
        <p:spPr bwMode="auto">
          <a:xfrm>
            <a:off x="1870075" y="3174330"/>
            <a:ext cx="179388" cy="179388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8F39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01" name="Arc 27"/>
          <p:cNvSpPr>
            <a:spLocks/>
          </p:cNvSpPr>
          <p:nvPr/>
        </p:nvSpPr>
        <p:spPr bwMode="auto">
          <a:xfrm rot="16200000">
            <a:off x="2031207" y="1073273"/>
            <a:ext cx="2127250" cy="1998663"/>
          </a:xfrm>
          <a:custGeom>
            <a:avLst/>
            <a:gdLst>
              <a:gd name="T0" fmla="*/ 2147483647 w 21599"/>
              <a:gd name="T1" fmla="*/ 0 h 20283"/>
              <a:gd name="T2" fmla="*/ 2147483647 w 21599"/>
              <a:gd name="T3" fmla="*/ 2147483647 h 20283"/>
              <a:gd name="T4" fmla="*/ 0 w 21599"/>
              <a:gd name="T5" fmla="*/ 2147483647 h 20283"/>
              <a:gd name="T6" fmla="*/ 0 60000 65536"/>
              <a:gd name="T7" fmla="*/ 0 60000 65536"/>
              <a:gd name="T8" fmla="*/ 0 60000 65536"/>
              <a:gd name="T9" fmla="*/ 0 w 21599"/>
              <a:gd name="T10" fmla="*/ 0 h 20283"/>
              <a:gd name="T11" fmla="*/ 21599 w 21599"/>
              <a:gd name="T12" fmla="*/ 20283 h 2028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99" h="20283" fill="none" extrusionOk="0">
                <a:moveTo>
                  <a:pt x="7426" y="-1"/>
                </a:moveTo>
                <a:cubicBezTo>
                  <a:pt x="15875" y="3093"/>
                  <a:pt x="21522" y="11100"/>
                  <a:pt x="21599" y="20097"/>
                </a:cubicBezTo>
              </a:path>
              <a:path w="21599" h="20283" stroke="0" extrusionOk="0">
                <a:moveTo>
                  <a:pt x="7426" y="-1"/>
                </a:moveTo>
                <a:cubicBezTo>
                  <a:pt x="15875" y="3093"/>
                  <a:pt x="21522" y="11100"/>
                  <a:pt x="21599" y="20097"/>
                </a:cubicBezTo>
                <a:lnTo>
                  <a:pt x="0" y="20283"/>
                </a:lnTo>
                <a:close/>
              </a:path>
            </a:pathLst>
          </a:custGeom>
          <a:noFill/>
          <a:ln w="9525">
            <a:solidFill>
              <a:srgbClr val="FFFFFF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02" name="Oval 28"/>
          <p:cNvSpPr>
            <a:spLocks noChangeArrowheads="1"/>
          </p:cNvSpPr>
          <p:nvPr/>
        </p:nvSpPr>
        <p:spPr bwMode="auto">
          <a:xfrm>
            <a:off x="1885950" y="3428330"/>
            <a:ext cx="179388" cy="179388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8F39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03" name="Rectangle 30"/>
          <p:cNvSpPr>
            <a:spLocks noChangeArrowheads="1"/>
          </p:cNvSpPr>
          <p:nvPr/>
        </p:nvSpPr>
        <p:spPr bwMode="auto">
          <a:xfrm>
            <a:off x="7467600" y="2771105"/>
            <a:ext cx="85883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atinLnBrk="1">
              <a:lnSpc>
                <a:spcPct val="140000"/>
              </a:lnSpc>
            </a:pPr>
            <a:r>
              <a:rPr kumimoji="1" lang="en-US" altLang="ko-KR" sz="1200" b="1">
                <a:ea typeface="Gulim" pitchFamily="34" charset="-127"/>
              </a:rPr>
              <a:t>25-45</a:t>
            </a:r>
            <a:r>
              <a:rPr kumimoji="1" lang="zh-CN" altLang="en-US" sz="1200" b="1">
                <a:ea typeface="Gulim" pitchFamily="34" charset="-127"/>
              </a:rPr>
              <a:t>岁</a:t>
            </a:r>
            <a:endParaRPr kumimoji="1" lang="en-US" altLang="ko-KR" sz="1200" b="1">
              <a:ea typeface="Gulim" pitchFamily="34" charset="-127"/>
            </a:endParaRPr>
          </a:p>
          <a:p>
            <a:pPr latinLnBrk="1">
              <a:lnSpc>
                <a:spcPct val="140000"/>
              </a:lnSpc>
            </a:pPr>
            <a:r>
              <a:rPr kumimoji="1" lang="en-US" altLang="ko-KR" sz="1200" b="1">
                <a:ea typeface="Gulim" pitchFamily="34" charset="-127"/>
              </a:rPr>
              <a:t>20-25</a:t>
            </a:r>
            <a:r>
              <a:rPr kumimoji="1" lang="zh-CN" altLang="en-US" sz="1200" b="1">
                <a:ea typeface="Gulim" pitchFamily="34" charset="-127"/>
              </a:rPr>
              <a:t>岁</a:t>
            </a:r>
            <a:endParaRPr kumimoji="1" lang="en-US" altLang="ko-KR" sz="1200" b="1">
              <a:ea typeface="Gulim" pitchFamily="34" charset="-127"/>
            </a:endParaRPr>
          </a:p>
          <a:p>
            <a:pPr latinLnBrk="1">
              <a:lnSpc>
                <a:spcPct val="140000"/>
              </a:lnSpc>
            </a:pPr>
            <a:r>
              <a:rPr kumimoji="1" lang="en-US" altLang="ko-KR" sz="1200" b="1">
                <a:ea typeface="Gulim" pitchFamily="34" charset="-127"/>
              </a:rPr>
              <a:t>45-50</a:t>
            </a:r>
            <a:r>
              <a:rPr kumimoji="1" lang="zh-CN" altLang="en-US" sz="1200" b="1">
                <a:ea typeface="Gulim" pitchFamily="34" charset="-127"/>
              </a:rPr>
              <a:t>岁</a:t>
            </a:r>
            <a:endParaRPr kumimoji="1" lang="en-US" altLang="ko-KR" sz="1200" b="1">
              <a:ea typeface="Gulim" pitchFamily="34" charset="-127"/>
            </a:endParaRPr>
          </a:p>
          <a:p>
            <a:pPr latinLnBrk="1">
              <a:lnSpc>
                <a:spcPct val="140000"/>
              </a:lnSpc>
            </a:pPr>
            <a:r>
              <a:rPr kumimoji="1" lang="en-US" altLang="ko-KR" sz="1200" b="1">
                <a:ea typeface="Gulim" pitchFamily="34" charset="-127"/>
              </a:rPr>
              <a:t>50-60</a:t>
            </a:r>
            <a:r>
              <a:rPr kumimoji="1" lang="zh-CN" altLang="en-US" sz="1200" b="1">
                <a:ea typeface="Gulim" pitchFamily="34" charset="-127"/>
              </a:rPr>
              <a:t>岁</a:t>
            </a:r>
            <a:endParaRPr kumimoji="1" lang="en-US" altLang="ko-KR" sz="1200" b="1">
              <a:ea typeface="Gulim" pitchFamily="34" charset="-127"/>
            </a:endParaRPr>
          </a:p>
          <a:p>
            <a:pPr latinLnBrk="1">
              <a:lnSpc>
                <a:spcPct val="140000"/>
              </a:lnSpc>
            </a:pPr>
            <a:r>
              <a:rPr kumimoji="1" lang="en-US" altLang="ko-KR" sz="1200" b="1">
                <a:ea typeface="Gulim" pitchFamily="34" charset="-127"/>
              </a:rPr>
              <a:t>18-20</a:t>
            </a:r>
            <a:r>
              <a:rPr kumimoji="1" lang="zh-CN" altLang="en-US" sz="1200" b="1">
                <a:ea typeface="Gulim" pitchFamily="34" charset="-127"/>
              </a:rPr>
              <a:t>岁</a:t>
            </a:r>
            <a:endParaRPr kumimoji="1" lang="ko-KR" altLang="en-US" sz="1200" b="1">
              <a:ea typeface="Gulim" pitchFamily="34" charset="-127"/>
            </a:endParaRPr>
          </a:p>
        </p:txBody>
      </p:sp>
      <p:sp>
        <p:nvSpPr>
          <p:cNvPr id="504" name="Oval 31"/>
          <p:cNvSpPr>
            <a:spLocks noChangeArrowheads="1"/>
          </p:cNvSpPr>
          <p:nvPr/>
        </p:nvSpPr>
        <p:spPr bwMode="auto">
          <a:xfrm>
            <a:off x="7239000" y="2847305"/>
            <a:ext cx="182563" cy="182563"/>
          </a:xfrm>
          <a:prstGeom prst="ellipse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05" name="Oval 32"/>
          <p:cNvSpPr>
            <a:spLocks noChangeArrowheads="1"/>
          </p:cNvSpPr>
          <p:nvPr/>
        </p:nvSpPr>
        <p:spPr bwMode="auto">
          <a:xfrm>
            <a:off x="7239000" y="3075905"/>
            <a:ext cx="182563" cy="182563"/>
          </a:xfrm>
          <a:prstGeom prst="ellipse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06" name="Oval 33"/>
          <p:cNvSpPr>
            <a:spLocks noChangeArrowheads="1"/>
          </p:cNvSpPr>
          <p:nvPr/>
        </p:nvSpPr>
        <p:spPr bwMode="auto">
          <a:xfrm>
            <a:off x="7239000" y="3380705"/>
            <a:ext cx="182563" cy="182563"/>
          </a:xfrm>
          <a:prstGeom prst="ellipse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07" name="Oval 34"/>
          <p:cNvSpPr>
            <a:spLocks noChangeArrowheads="1"/>
          </p:cNvSpPr>
          <p:nvPr/>
        </p:nvSpPr>
        <p:spPr bwMode="auto">
          <a:xfrm>
            <a:off x="7239000" y="3609305"/>
            <a:ext cx="182563" cy="182563"/>
          </a:xfrm>
          <a:prstGeom prst="ellipse">
            <a:avLst/>
          </a:prstGeom>
          <a:solidFill>
            <a:srgbClr val="7067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08" name="Oval 35"/>
          <p:cNvSpPr>
            <a:spLocks noChangeArrowheads="1"/>
          </p:cNvSpPr>
          <p:nvPr/>
        </p:nvSpPr>
        <p:spPr bwMode="auto">
          <a:xfrm>
            <a:off x="7239000" y="3837905"/>
            <a:ext cx="182563" cy="182563"/>
          </a:xfrm>
          <a:prstGeom prst="ellipse">
            <a:avLst/>
          </a:prstGeom>
          <a:solidFill>
            <a:srgbClr val="B85E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09" name="TextBox 39"/>
          <p:cNvSpPr txBox="1">
            <a:spLocks noChangeArrowheads="1"/>
          </p:cNvSpPr>
          <p:nvPr/>
        </p:nvSpPr>
        <p:spPr bwMode="auto">
          <a:xfrm>
            <a:off x="4800600" y="2694905"/>
            <a:ext cx="1371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主力用户</a:t>
            </a:r>
          </a:p>
        </p:txBody>
      </p:sp>
      <p:grpSp>
        <p:nvGrpSpPr>
          <p:cNvPr id="510" name="Group 64"/>
          <p:cNvGrpSpPr>
            <a:grpSpLocks/>
          </p:cNvGrpSpPr>
          <p:nvPr/>
        </p:nvGrpSpPr>
        <p:grpSpPr bwMode="auto">
          <a:xfrm>
            <a:off x="6858000" y="1323305"/>
            <a:ext cx="1066800" cy="1295400"/>
            <a:chOff x="1008" y="1296"/>
            <a:chExt cx="891" cy="983"/>
          </a:xfr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2700000" scaled="0"/>
          </a:gradFill>
        </p:grpSpPr>
        <p:grpSp>
          <p:nvGrpSpPr>
            <p:cNvPr id="511" name="Group 65"/>
            <p:cNvGrpSpPr>
              <a:grpSpLocks/>
            </p:cNvGrpSpPr>
            <p:nvPr/>
          </p:nvGrpSpPr>
          <p:grpSpPr bwMode="auto">
            <a:xfrm>
              <a:off x="1067" y="1298"/>
              <a:ext cx="828" cy="981"/>
              <a:chOff x="1175" y="3418"/>
              <a:chExt cx="381" cy="436"/>
            </a:xfrm>
            <a:grpFill/>
          </p:grpSpPr>
          <p:sp>
            <p:nvSpPr>
              <p:cNvPr id="538" name="Freeform 66"/>
              <p:cNvSpPr>
                <a:spLocks/>
              </p:cNvSpPr>
              <p:nvPr/>
            </p:nvSpPr>
            <p:spPr bwMode="gray">
              <a:xfrm>
                <a:off x="1175" y="3589"/>
                <a:ext cx="381" cy="265"/>
              </a:xfrm>
              <a:custGeom>
                <a:avLst/>
                <a:gdLst>
                  <a:gd name="T0" fmla="*/ 73 w 630"/>
                  <a:gd name="T1" fmla="*/ 2 h 439"/>
                  <a:gd name="T2" fmla="*/ 11 w 630"/>
                  <a:gd name="T3" fmla="*/ 97 h 439"/>
                  <a:gd name="T4" fmla="*/ 129 w 630"/>
                  <a:gd name="T5" fmla="*/ 97 h 439"/>
                  <a:gd name="T6" fmla="*/ 73 w 630"/>
                  <a:gd name="T7" fmla="*/ 2 h 4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0"/>
                  <a:gd name="T13" fmla="*/ 0 h 439"/>
                  <a:gd name="T14" fmla="*/ 630 w 630"/>
                  <a:gd name="T15" fmla="*/ 439 h 4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0" h="439">
                    <a:moveTo>
                      <a:pt x="327" y="12"/>
                    </a:moveTo>
                    <a:cubicBezTo>
                      <a:pt x="57" y="0"/>
                      <a:pt x="0" y="366"/>
                      <a:pt x="52" y="439"/>
                    </a:cubicBezTo>
                    <a:lnTo>
                      <a:pt x="584" y="439"/>
                    </a:lnTo>
                    <a:cubicBezTo>
                      <a:pt x="630" y="368"/>
                      <a:pt x="597" y="24"/>
                      <a:pt x="327" y="12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539" name="Oval 67"/>
              <p:cNvSpPr>
                <a:spLocks noChangeArrowheads="1"/>
              </p:cNvSpPr>
              <p:nvPr/>
            </p:nvSpPr>
            <p:spPr bwMode="gray">
              <a:xfrm>
                <a:off x="1278" y="3418"/>
                <a:ext cx="185" cy="195"/>
              </a:xfrm>
              <a:prstGeom prst="ellipse">
                <a:avLst/>
              </a:prstGeom>
              <a:grpFill/>
              <a:ln w="9525">
                <a:round/>
                <a:headEnd/>
                <a:tailEnd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512" name="Freeform 68"/>
            <p:cNvSpPr>
              <a:spLocks/>
            </p:cNvSpPr>
            <p:nvPr/>
          </p:nvSpPr>
          <p:spPr bwMode="gray">
            <a:xfrm>
              <a:off x="1072" y="1679"/>
              <a:ext cx="827" cy="598"/>
            </a:xfrm>
            <a:custGeom>
              <a:avLst/>
              <a:gdLst/>
              <a:ahLst/>
              <a:cxnLst>
                <a:cxn ang="0">
                  <a:pos x="327" y="12"/>
                </a:cxn>
                <a:cxn ang="0">
                  <a:pos x="52" y="439"/>
                </a:cxn>
                <a:cxn ang="0">
                  <a:pos x="584" y="439"/>
                </a:cxn>
                <a:cxn ang="0">
                  <a:pos x="327" y="12"/>
                </a:cxn>
              </a:cxnLst>
              <a:rect l="0" t="0" r="r" b="b"/>
              <a:pathLst>
                <a:path w="630" h="439">
                  <a:moveTo>
                    <a:pt x="327" y="12"/>
                  </a:moveTo>
                  <a:cubicBezTo>
                    <a:pt x="57" y="0"/>
                    <a:pt x="0" y="366"/>
                    <a:pt x="52" y="439"/>
                  </a:cubicBezTo>
                  <a:lnTo>
                    <a:pt x="584" y="439"/>
                  </a:lnTo>
                  <a:cubicBezTo>
                    <a:pt x="630" y="368"/>
                    <a:pt x="597" y="24"/>
                    <a:pt x="327" y="12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13" name="Freeform 69"/>
            <p:cNvSpPr>
              <a:spLocks/>
            </p:cNvSpPr>
            <p:nvPr/>
          </p:nvSpPr>
          <p:spPr bwMode="gray">
            <a:xfrm>
              <a:off x="1234" y="1717"/>
              <a:ext cx="510" cy="190"/>
            </a:xfrm>
            <a:custGeom>
              <a:avLst/>
              <a:gdLst>
                <a:gd name="T0" fmla="*/ 75 w 1321"/>
                <a:gd name="T1" fmla="*/ 8 h 712"/>
                <a:gd name="T2" fmla="*/ 76 w 1321"/>
                <a:gd name="T3" fmla="*/ 8 h 712"/>
                <a:gd name="T4" fmla="*/ 76 w 1321"/>
                <a:gd name="T5" fmla="*/ 9 h 712"/>
                <a:gd name="T6" fmla="*/ 76 w 1321"/>
                <a:gd name="T7" fmla="*/ 10 h 712"/>
                <a:gd name="T8" fmla="*/ 75 w 1321"/>
                <a:gd name="T9" fmla="*/ 10 h 712"/>
                <a:gd name="T10" fmla="*/ 73 w 1321"/>
                <a:gd name="T11" fmla="*/ 11 h 712"/>
                <a:gd name="T12" fmla="*/ 71 w 1321"/>
                <a:gd name="T13" fmla="*/ 11 h 712"/>
                <a:gd name="T14" fmla="*/ 69 w 1321"/>
                <a:gd name="T15" fmla="*/ 12 h 712"/>
                <a:gd name="T16" fmla="*/ 66 w 1321"/>
                <a:gd name="T17" fmla="*/ 12 h 712"/>
                <a:gd name="T18" fmla="*/ 63 w 1321"/>
                <a:gd name="T19" fmla="*/ 13 h 712"/>
                <a:gd name="T20" fmla="*/ 59 w 1321"/>
                <a:gd name="T21" fmla="*/ 13 h 712"/>
                <a:gd name="T22" fmla="*/ 56 w 1321"/>
                <a:gd name="T23" fmla="*/ 13 h 712"/>
                <a:gd name="T24" fmla="*/ 52 w 1321"/>
                <a:gd name="T25" fmla="*/ 13 h 712"/>
                <a:gd name="T26" fmla="*/ 47 w 1321"/>
                <a:gd name="T27" fmla="*/ 13 h 712"/>
                <a:gd name="T28" fmla="*/ 46 w 1321"/>
                <a:gd name="T29" fmla="*/ 14 h 712"/>
                <a:gd name="T30" fmla="*/ 27 w 1321"/>
                <a:gd name="T31" fmla="*/ 14 h 712"/>
                <a:gd name="T32" fmla="*/ 27 w 1321"/>
                <a:gd name="T33" fmla="*/ 14 h 712"/>
                <a:gd name="T34" fmla="*/ 24 w 1321"/>
                <a:gd name="T35" fmla="*/ 13 h 712"/>
                <a:gd name="T36" fmla="*/ 20 w 1321"/>
                <a:gd name="T37" fmla="*/ 13 h 712"/>
                <a:gd name="T38" fmla="*/ 17 w 1321"/>
                <a:gd name="T39" fmla="*/ 13 h 712"/>
                <a:gd name="T40" fmla="*/ 14 w 1321"/>
                <a:gd name="T41" fmla="*/ 13 h 712"/>
                <a:gd name="T42" fmla="*/ 11 w 1321"/>
                <a:gd name="T43" fmla="*/ 13 h 712"/>
                <a:gd name="T44" fmla="*/ 8 w 1321"/>
                <a:gd name="T45" fmla="*/ 13 h 712"/>
                <a:gd name="T46" fmla="*/ 6 w 1321"/>
                <a:gd name="T47" fmla="*/ 12 h 712"/>
                <a:gd name="T48" fmla="*/ 4 w 1321"/>
                <a:gd name="T49" fmla="*/ 12 h 712"/>
                <a:gd name="T50" fmla="*/ 2 w 1321"/>
                <a:gd name="T51" fmla="*/ 11 h 712"/>
                <a:gd name="T52" fmla="*/ 1 w 1321"/>
                <a:gd name="T53" fmla="*/ 11 h 712"/>
                <a:gd name="T54" fmla="*/ 0 w 1321"/>
                <a:gd name="T55" fmla="*/ 10 h 712"/>
                <a:gd name="T56" fmla="*/ 0 w 1321"/>
                <a:gd name="T57" fmla="*/ 10 h 712"/>
                <a:gd name="T58" fmla="*/ 0 w 1321"/>
                <a:gd name="T59" fmla="*/ 10 h 712"/>
                <a:gd name="T60" fmla="*/ 0 w 1321"/>
                <a:gd name="T61" fmla="*/ 9 h 712"/>
                <a:gd name="T62" fmla="*/ 1 w 1321"/>
                <a:gd name="T63" fmla="*/ 9 h 712"/>
                <a:gd name="T64" fmla="*/ 3 w 1321"/>
                <a:gd name="T65" fmla="*/ 7 h 712"/>
                <a:gd name="T66" fmla="*/ 5 w 1321"/>
                <a:gd name="T67" fmla="*/ 6 h 712"/>
                <a:gd name="T68" fmla="*/ 8 w 1321"/>
                <a:gd name="T69" fmla="*/ 5 h 712"/>
                <a:gd name="T70" fmla="*/ 12 w 1321"/>
                <a:gd name="T71" fmla="*/ 3 h 712"/>
                <a:gd name="T72" fmla="*/ 15 w 1321"/>
                <a:gd name="T73" fmla="*/ 2 h 712"/>
                <a:gd name="T74" fmla="*/ 20 w 1321"/>
                <a:gd name="T75" fmla="*/ 2 h 712"/>
                <a:gd name="T76" fmla="*/ 24 w 1321"/>
                <a:gd name="T77" fmla="*/ 1 h 712"/>
                <a:gd name="T78" fmla="*/ 29 w 1321"/>
                <a:gd name="T79" fmla="*/ 1 h 712"/>
                <a:gd name="T80" fmla="*/ 33 w 1321"/>
                <a:gd name="T81" fmla="*/ 0 h 712"/>
                <a:gd name="T82" fmla="*/ 39 w 1321"/>
                <a:gd name="T83" fmla="*/ 0 h 712"/>
                <a:gd name="T84" fmla="*/ 39 w 1321"/>
                <a:gd name="T85" fmla="*/ 0 h 712"/>
                <a:gd name="T86" fmla="*/ 44 w 1321"/>
                <a:gd name="T87" fmla="*/ 0 h 712"/>
                <a:gd name="T88" fmla="*/ 49 w 1321"/>
                <a:gd name="T89" fmla="*/ 1 h 712"/>
                <a:gd name="T90" fmla="*/ 54 w 1321"/>
                <a:gd name="T91" fmla="*/ 1 h 712"/>
                <a:gd name="T92" fmla="*/ 58 w 1321"/>
                <a:gd name="T93" fmla="*/ 2 h 712"/>
                <a:gd name="T94" fmla="*/ 62 w 1321"/>
                <a:gd name="T95" fmla="*/ 3 h 712"/>
                <a:gd name="T96" fmla="*/ 66 w 1321"/>
                <a:gd name="T97" fmla="*/ 4 h 712"/>
                <a:gd name="T98" fmla="*/ 69 w 1321"/>
                <a:gd name="T99" fmla="*/ 5 h 712"/>
                <a:gd name="T100" fmla="*/ 73 w 1321"/>
                <a:gd name="T101" fmla="*/ 6 h 712"/>
                <a:gd name="T102" fmla="*/ 75 w 1321"/>
                <a:gd name="T103" fmla="*/ 8 h 712"/>
                <a:gd name="T104" fmla="*/ 75 w 1321"/>
                <a:gd name="T105" fmla="*/ 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14" name="Oval 70"/>
            <p:cNvSpPr>
              <a:spLocks noChangeArrowheads="1"/>
            </p:cNvSpPr>
            <p:nvPr/>
          </p:nvSpPr>
          <p:spPr bwMode="gray">
            <a:xfrm>
              <a:off x="1294" y="1296"/>
              <a:ext cx="403" cy="44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15" name="Freeform 71"/>
            <p:cNvSpPr>
              <a:spLocks/>
            </p:cNvSpPr>
            <p:nvPr/>
          </p:nvSpPr>
          <p:spPr bwMode="gray">
            <a:xfrm>
              <a:off x="1336" y="1303"/>
              <a:ext cx="319" cy="145"/>
            </a:xfrm>
            <a:custGeom>
              <a:avLst/>
              <a:gdLst>
                <a:gd name="T0" fmla="*/ 18 w 1321"/>
                <a:gd name="T1" fmla="*/ 3 h 712"/>
                <a:gd name="T2" fmla="*/ 19 w 1321"/>
                <a:gd name="T3" fmla="*/ 4 h 712"/>
                <a:gd name="T4" fmla="*/ 19 w 1321"/>
                <a:gd name="T5" fmla="*/ 4 h 712"/>
                <a:gd name="T6" fmla="*/ 19 w 1321"/>
                <a:gd name="T7" fmla="*/ 4 h 712"/>
                <a:gd name="T8" fmla="*/ 18 w 1321"/>
                <a:gd name="T9" fmla="*/ 5 h 712"/>
                <a:gd name="T10" fmla="*/ 18 w 1321"/>
                <a:gd name="T11" fmla="*/ 5 h 712"/>
                <a:gd name="T12" fmla="*/ 17 w 1321"/>
                <a:gd name="T13" fmla="*/ 5 h 712"/>
                <a:gd name="T14" fmla="*/ 17 w 1321"/>
                <a:gd name="T15" fmla="*/ 5 h 712"/>
                <a:gd name="T16" fmla="*/ 16 w 1321"/>
                <a:gd name="T17" fmla="*/ 5 h 712"/>
                <a:gd name="T18" fmla="*/ 15 w 1321"/>
                <a:gd name="T19" fmla="*/ 6 h 712"/>
                <a:gd name="T20" fmla="*/ 14 w 1321"/>
                <a:gd name="T21" fmla="*/ 6 h 712"/>
                <a:gd name="T22" fmla="*/ 14 w 1321"/>
                <a:gd name="T23" fmla="*/ 6 h 712"/>
                <a:gd name="T24" fmla="*/ 13 w 1321"/>
                <a:gd name="T25" fmla="*/ 6 h 712"/>
                <a:gd name="T26" fmla="*/ 12 w 1321"/>
                <a:gd name="T27" fmla="*/ 6 h 712"/>
                <a:gd name="T28" fmla="*/ 11 w 1321"/>
                <a:gd name="T29" fmla="*/ 6 h 712"/>
                <a:gd name="T30" fmla="*/ 7 w 1321"/>
                <a:gd name="T31" fmla="*/ 6 h 712"/>
                <a:gd name="T32" fmla="*/ 7 w 1321"/>
                <a:gd name="T33" fmla="*/ 6 h 712"/>
                <a:gd name="T34" fmla="*/ 6 w 1321"/>
                <a:gd name="T35" fmla="*/ 6 h 712"/>
                <a:gd name="T36" fmla="*/ 5 w 1321"/>
                <a:gd name="T37" fmla="*/ 6 h 712"/>
                <a:gd name="T38" fmla="*/ 4 w 1321"/>
                <a:gd name="T39" fmla="*/ 6 h 712"/>
                <a:gd name="T40" fmla="*/ 3 w 1321"/>
                <a:gd name="T41" fmla="*/ 6 h 712"/>
                <a:gd name="T42" fmla="*/ 3 w 1321"/>
                <a:gd name="T43" fmla="*/ 6 h 712"/>
                <a:gd name="T44" fmla="*/ 2 w 1321"/>
                <a:gd name="T45" fmla="*/ 5 h 712"/>
                <a:gd name="T46" fmla="*/ 1 w 1321"/>
                <a:gd name="T47" fmla="*/ 5 h 712"/>
                <a:gd name="T48" fmla="*/ 1 w 1321"/>
                <a:gd name="T49" fmla="*/ 5 h 712"/>
                <a:gd name="T50" fmla="*/ 0 w 1321"/>
                <a:gd name="T51" fmla="*/ 5 h 712"/>
                <a:gd name="T52" fmla="*/ 0 w 1321"/>
                <a:gd name="T53" fmla="*/ 5 h 712"/>
                <a:gd name="T54" fmla="*/ 0 w 1321"/>
                <a:gd name="T55" fmla="*/ 5 h 712"/>
                <a:gd name="T56" fmla="*/ 0 w 1321"/>
                <a:gd name="T57" fmla="*/ 4 h 712"/>
                <a:gd name="T58" fmla="*/ 0 w 1321"/>
                <a:gd name="T59" fmla="*/ 4 h 712"/>
                <a:gd name="T60" fmla="*/ 0 w 1321"/>
                <a:gd name="T61" fmla="*/ 4 h 712"/>
                <a:gd name="T62" fmla="*/ 0 w 1321"/>
                <a:gd name="T63" fmla="*/ 4 h 712"/>
                <a:gd name="T64" fmla="*/ 1 w 1321"/>
                <a:gd name="T65" fmla="*/ 3 h 712"/>
                <a:gd name="T66" fmla="*/ 1 w 1321"/>
                <a:gd name="T67" fmla="*/ 2 h 712"/>
                <a:gd name="T68" fmla="*/ 2 w 1321"/>
                <a:gd name="T69" fmla="*/ 2 h 712"/>
                <a:gd name="T70" fmla="*/ 3 w 1321"/>
                <a:gd name="T71" fmla="*/ 1 h 712"/>
                <a:gd name="T72" fmla="*/ 4 w 1321"/>
                <a:gd name="T73" fmla="*/ 1 h 712"/>
                <a:gd name="T74" fmla="*/ 5 w 1321"/>
                <a:gd name="T75" fmla="*/ 1 h 712"/>
                <a:gd name="T76" fmla="*/ 6 w 1321"/>
                <a:gd name="T77" fmla="*/ 0 h 712"/>
                <a:gd name="T78" fmla="*/ 7 w 1321"/>
                <a:gd name="T79" fmla="*/ 0 h 712"/>
                <a:gd name="T80" fmla="*/ 8 w 1321"/>
                <a:gd name="T81" fmla="*/ 0 h 712"/>
                <a:gd name="T82" fmla="*/ 9 w 1321"/>
                <a:gd name="T83" fmla="*/ 0 h 712"/>
                <a:gd name="T84" fmla="*/ 9 w 1321"/>
                <a:gd name="T85" fmla="*/ 0 h 712"/>
                <a:gd name="T86" fmla="*/ 11 w 1321"/>
                <a:gd name="T87" fmla="*/ 0 h 712"/>
                <a:gd name="T88" fmla="*/ 12 w 1321"/>
                <a:gd name="T89" fmla="*/ 0 h 712"/>
                <a:gd name="T90" fmla="*/ 13 w 1321"/>
                <a:gd name="T91" fmla="*/ 0 h 712"/>
                <a:gd name="T92" fmla="*/ 14 w 1321"/>
                <a:gd name="T93" fmla="*/ 1 h 712"/>
                <a:gd name="T94" fmla="*/ 15 w 1321"/>
                <a:gd name="T95" fmla="*/ 1 h 712"/>
                <a:gd name="T96" fmla="*/ 16 w 1321"/>
                <a:gd name="T97" fmla="*/ 2 h 712"/>
                <a:gd name="T98" fmla="*/ 17 w 1321"/>
                <a:gd name="T99" fmla="*/ 2 h 712"/>
                <a:gd name="T100" fmla="*/ 18 w 1321"/>
                <a:gd name="T101" fmla="*/ 3 h 712"/>
                <a:gd name="T102" fmla="*/ 18 w 1321"/>
                <a:gd name="T103" fmla="*/ 3 h 712"/>
                <a:gd name="T104" fmla="*/ 18 w 1321"/>
                <a:gd name="T105" fmla="*/ 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516" name="Group 72"/>
            <p:cNvGrpSpPr>
              <a:grpSpLocks/>
            </p:cNvGrpSpPr>
            <p:nvPr/>
          </p:nvGrpSpPr>
          <p:grpSpPr bwMode="auto">
            <a:xfrm rot="20302575" flipH="1">
              <a:off x="1232" y="1357"/>
              <a:ext cx="348" cy="114"/>
              <a:chOff x="2528" y="1060"/>
              <a:chExt cx="894" cy="236"/>
            </a:xfrm>
            <a:grpFill/>
          </p:grpSpPr>
          <p:grpSp>
            <p:nvGrpSpPr>
              <p:cNvPr id="528" name="Group 73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  <a:grpFill/>
            </p:grpSpPr>
            <p:sp>
              <p:nvSpPr>
                <p:cNvPr id="534" name="AutoShape 7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5" name="AutoShape 7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6" name="AutoShape 7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7" name="AutoShape 7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29" name="Group 78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  <a:grpFill/>
            </p:grpSpPr>
            <p:sp>
              <p:nvSpPr>
                <p:cNvPr id="530" name="AutoShape 7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1" name="AutoShape 8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2" name="AutoShape 8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33" name="AutoShape 8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17" name="Group 83"/>
            <p:cNvGrpSpPr>
              <a:grpSpLocks/>
            </p:cNvGrpSpPr>
            <p:nvPr/>
          </p:nvGrpSpPr>
          <p:grpSpPr bwMode="auto">
            <a:xfrm rot="19687084" flipH="1">
              <a:off x="1003" y="1823"/>
              <a:ext cx="511" cy="115"/>
              <a:chOff x="2528" y="1060"/>
              <a:chExt cx="894" cy="236"/>
            </a:xfrm>
            <a:grpFill/>
          </p:grpSpPr>
          <p:grpSp>
            <p:nvGrpSpPr>
              <p:cNvPr id="518" name="Group 84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  <a:grpFill/>
            </p:grpSpPr>
            <p:sp>
              <p:nvSpPr>
                <p:cNvPr id="524" name="AutoShape 8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5" name="AutoShape 8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6" name="AutoShape 8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7" name="AutoShape 8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19" name="Group 89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  <a:grpFill/>
            </p:grpSpPr>
            <p:sp>
              <p:nvSpPr>
                <p:cNvPr id="520" name="AutoShape 9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1" name="AutoShape 9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2" name="AutoShape 9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23" name="AutoShape 9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</p:grpSp>
      </p:grpSp>
      <p:grpSp>
        <p:nvGrpSpPr>
          <p:cNvPr id="540" name="Group 33"/>
          <p:cNvGrpSpPr>
            <a:grpSpLocks/>
          </p:cNvGrpSpPr>
          <p:nvPr/>
        </p:nvGrpSpPr>
        <p:grpSpPr bwMode="auto">
          <a:xfrm>
            <a:off x="7391400" y="1323305"/>
            <a:ext cx="1066800" cy="1295400"/>
            <a:chOff x="1008" y="1296"/>
            <a:chExt cx="891" cy="983"/>
          </a:xfr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2700000" scaled="0"/>
          </a:gradFill>
        </p:grpSpPr>
        <p:grpSp>
          <p:nvGrpSpPr>
            <p:cNvPr id="541" name="Group 34"/>
            <p:cNvGrpSpPr>
              <a:grpSpLocks/>
            </p:cNvGrpSpPr>
            <p:nvPr/>
          </p:nvGrpSpPr>
          <p:grpSpPr bwMode="auto">
            <a:xfrm>
              <a:off x="1067" y="1298"/>
              <a:ext cx="828" cy="981"/>
              <a:chOff x="1175" y="3418"/>
              <a:chExt cx="381" cy="436"/>
            </a:xfrm>
            <a:grpFill/>
          </p:grpSpPr>
          <p:sp>
            <p:nvSpPr>
              <p:cNvPr id="568" name="Freeform 35"/>
              <p:cNvSpPr>
                <a:spLocks/>
              </p:cNvSpPr>
              <p:nvPr/>
            </p:nvSpPr>
            <p:spPr bwMode="gray">
              <a:xfrm>
                <a:off x="1175" y="3589"/>
                <a:ext cx="381" cy="265"/>
              </a:xfrm>
              <a:custGeom>
                <a:avLst/>
                <a:gdLst>
                  <a:gd name="T0" fmla="*/ 73 w 630"/>
                  <a:gd name="T1" fmla="*/ 2 h 439"/>
                  <a:gd name="T2" fmla="*/ 11 w 630"/>
                  <a:gd name="T3" fmla="*/ 97 h 439"/>
                  <a:gd name="T4" fmla="*/ 129 w 630"/>
                  <a:gd name="T5" fmla="*/ 97 h 439"/>
                  <a:gd name="T6" fmla="*/ 73 w 630"/>
                  <a:gd name="T7" fmla="*/ 2 h 4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0"/>
                  <a:gd name="T13" fmla="*/ 0 h 439"/>
                  <a:gd name="T14" fmla="*/ 630 w 630"/>
                  <a:gd name="T15" fmla="*/ 439 h 4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0" h="439">
                    <a:moveTo>
                      <a:pt x="327" y="12"/>
                    </a:moveTo>
                    <a:cubicBezTo>
                      <a:pt x="57" y="0"/>
                      <a:pt x="0" y="366"/>
                      <a:pt x="52" y="439"/>
                    </a:cubicBezTo>
                    <a:lnTo>
                      <a:pt x="584" y="439"/>
                    </a:lnTo>
                    <a:cubicBezTo>
                      <a:pt x="630" y="368"/>
                      <a:pt x="597" y="24"/>
                      <a:pt x="327" y="12"/>
                    </a:cubicBezTo>
                    <a:close/>
                  </a:path>
                </a:pathLst>
              </a:custGeom>
              <a:grpFill/>
              <a:ln w="9525">
                <a:miter lim="800000"/>
                <a:headEnd/>
                <a:tailEnd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569" name="Oval 36"/>
              <p:cNvSpPr>
                <a:spLocks noChangeArrowheads="1"/>
              </p:cNvSpPr>
              <p:nvPr/>
            </p:nvSpPr>
            <p:spPr bwMode="gray">
              <a:xfrm>
                <a:off x="1278" y="3418"/>
                <a:ext cx="185" cy="195"/>
              </a:xfrm>
              <a:prstGeom prst="ellipse">
                <a:avLst/>
              </a:prstGeom>
              <a:grpFill/>
              <a:ln w="9525">
                <a:round/>
                <a:headEnd/>
                <a:tailEnd/>
              </a:ln>
              <a:scene3d>
                <a:camera prst="legacyPerspectiveTopRight"/>
                <a:lightRig rig="legacyFlat2" dir="b"/>
              </a:scene3d>
              <a:sp3d extrusionH="227000" prstMaterial="legacyMatte">
                <a:bevelT w="13500" h="13500" prst="angle"/>
                <a:bevelB w="13500" h="13500" prst="angle"/>
                <a:extrusionClr>
                  <a:srgbClr val="077F07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542" name="Freeform 37"/>
            <p:cNvSpPr>
              <a:spLocks/>
            </p:cNvSpPr>
            <p:nvPr/>
          </p:nvSpPr>
          <p:spPr bwMode="gray">
            <a:xfrm>
              <a:off x="1072" y="1679"/>
              <a:ext cx="827" cy="598"/>
            </a:xfrm>
            <a:custGeom>
              <a:avLst/>
              <a:gdLst>
                <a:gd name="T0" fmla="*/ 739 w 630"/>
                <a:gd name="T1" fmla="*/ 30 h 439"/>
                <a:gd name="T2" fmla="*/ 117 w 630"/>
                <a:gd name="T3" fmla="*/ 1110 h 439"/>
                <a:gd name="T4" fmla="*/ 1322 w 630"/>
                <a:gd name="T5" fmla="*/ 1110 h 439"/>
                <a:gd name="T6" fmla="*/ 739 w 630"/>
                <a:gd name="T7" fmla="*/ 30 h 43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30"/>
                <a:gd name="T13" fmla="*/ 0 h 439"/>
                <a:gd name="T14" fmla="*/ 630 w 630"/>
                <a:gd name="T15" fmla="*/ 439 h 43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30" h="439">
                  <a:moveTo>
                    <a:pt x="327" y="12"/>
                  </a:moveTo>
                  <a:cubicBezTo>
                    <a:pt x="57" y="0"/>
                    <a:pt x="0" y="366"/>
                    <a:pt x="52" y="439"/>
                  </a:cubicBezTo>
                  <a:lnTo>
                    <a:pt x="584" y="439"/>
                  </a:lnTo>
                  <a:cubicBezTo>
                    <a:pt x="630" y="368"/>
                    <a:pt x="597" y="24"/>
                    <a:pt x="32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43" name="Freeform 38"/>
            <p:cNvSpPr>
              <a:spLocks/>
            </p:cNvSpPr>
            <p:nvPr/>
          </p:nvSpPr>
          <p:spPr bwMode="gray">
            <a:xfrm>
              <a:off x="1234" y="1717"/>
              <a:ext cx="510" cy="190"/>
            </a:xfrm>
            <a:custGeom>
              <a:avLst/>
              <a:gdLst>
                <a:gd name="T0" fmla="*/ 75 w 1321"/>
                <a:gd name="T1" fmla="*/ 8 h 712"/>
                <a:gd name="T2" fmla="*/ 76 w 1321"/>
                <a:gd name="T3" fmla="*/ 8 h 712"/>
                <a:gd name="T4" fmla="*/ 76 w 1321"/>
                <a:gd name="T5" fmla="*/ 9 h 712"/>
                <a:gd name="T6" fmla="*/ 76 w 1321"/>
                <a:gd name="T7" fmla="*/ 10 h 712"/>
                <a:gd name="T8" fmla="*/ 75 w 1321"/>
                <a:gd name="T9" fmla="*/ 10 h 712"/>
                <a:gd name="T10" fmla="*/ 73 w 1321"/>
                <a:gd name="T11" fmla="*/ 11 h 712"/>
                <a:gd name="T12" fmla="*/ 71 w 1321"/>
                <a:gd name="T13" fmla="*/ 11 h 712"/>
                <a:gd name="T14" fmla="*/ 69 w 1321"/>
                <a:gd name="T15" fmla="*/ 12 h 712"/>
                <a:gd name="T16" fmla="*/ 66 w 1321"/>
                <a:gd name="T17" fmla="*/ 12 h 712"/>
                <a:gd name="T18" fmla="*/ 63 w 1321"/>
                <a:gd name="T19" fmla="*/ 13 h 712"/>
                <a:gd name="T20" fmla="*/ 59 w 1321"/>
                <a:gd name="T21" fmla="*/ 13 h 712"/>
                <a:gd name="T22" fmla="*/ 56 w 1321"/>
                <a:gd name="T23" fmla="*/ 13 h 712"/>
                <a:gd name="T24" fmla="*/ 52 w 1321"/>
                <a:gd name="T25" fmla="*/ 13 h 712"/>
                <a:gd name="T26" fmla="*/ 47 w 1321"/>
                <a:gd name="T27" fmla="*/ 13 h 712"/>
                <a:gd name="T28" fmla="*/ 46 w 1321"/>
                <a:gd name="T29" fmla="*/ 14 h 712"/>
                <a:gd name="T30" fmla="*/ 27 w 1321"/>
                <a:gd name="T31" fmla="*/ 14 h 712"/>
                <a:gd name="T32" fmla="*/ 27 w 1321"/>
                <a:gd name="T33" fmla="*/ 14 h 712"/>
                <a:gd name="T34" fmla="*/ 24 w 1321"/>
                <a:gd name="T35" fmla="*/ 13 h 712"/>
                <a:gd name="T36" fmla="*/ 20 w 1321"/>
                <a:gd name="T37" fmla="*/ 13 h 712"/>
                <a:gd name="T38" fmla="*/ 17 w 1321"/>
                <a:gd name="T39" fmla="*/ 13 h 712"/>
                <a:gd name="T40" fmla="*/ 14 w 1321"/>
                <a:gd name="T41" fmla="*/ 13 h 712"/>
                <a:gd name="T42" fmla="*/ 11 w 1321"/>
                <a:gd name="T43" fmla="*/ 13 h 712"/>
                <a:gd name="T44" fmla="*/ 8 w 1321"/>
                <a:gd name="T45" fmla="*/ 13 h 712"/>
                <a:gd name="T46" fmla="*/ 6 w 1321"/>
                <a:gd name="T47" fmla="*/ 12 h 712"/>
                <a:gd name="T48" fmla="*/ 4 w 1321"/>
                <a:gd name="T49" fmla="*/ 12 h 712"/>
                <a:gd name="T50" fmla="*/ 2 w 1321"/>
                <a:gd name="T51" fmla="*/ 11 h 712"/>
                <a:gd name="T52" fmla="*/ 1 w 1321"/>
                <a:gd name="T53" fmla="*/ 11 h 712"/>
                <a:gd name="T54" fmla="*/ 0 w 1321"/>
                <a:gd name="T55" fmla="*/ 10 h 712"/>
                <a:gd name="T56" fmla="*/ 0 w 1321"/>
                <a:gd name="T57" fmla="*/ 10 h 712"/>
                <a:gd name="T58" fmla="*/ 0 w 1321"/>
                <a:gd name="T59" fmla="*/ 10 h 712"/>
                <a:gd name="T60" fmla="*/ 0 w 1321"/>
                <a:gd name="T61" fmla="*/ 9 h 712"/>
                <a:gd name="T62" fmla="*/ 1 w 1321"/>
                <a:gd name="T63" fmla="*/ 9 h 712"/>
                <a:gd name="T64" fmla="*/ 3 w 1321"/>
                <a:gd name="T65" fmla="*/ 7 h 712"/>
                <a:gd name="T66" fmla="*/ 5 w 1321"/>
                <a:gd name="T67" fmla="*/ 6 h 712"/>
                <a:gd name="T68" fmla="*/ 8 w 1321"/>
                <a:gd name="T69" fmla="*/ 5 h 712"/>
                <a:gd name="T70" fmla="*/ 12 w 1321"/>
                <a:gd name="T71" fmla="*/ 3 h 712"/>
                <a:gd name="T72" fmla="*/ 15 w 1321"/>
                <a:gd name="T73" fmla="*/ 2 h 712"/>
                <a:gd name="T74" fmla="*/ 20 w 1321"/>
                <a:gd name="T75" fmla="*/ 2 h 712"/>
                <a:gd name="T76" fmla="*/ 24 w 1321"/>
                <a:gd name="T77" fmla="*/ 1 h 712"/>
                <a:gd name="T78" fmla="*/ 29 w 1321"/>
                <a:gd name="T79" fmla="*/ 1 h 712"/>
                <a:gd name="T80" fmla="*/ 33 w 1321"/>
                <a:gd name="T81" fmla="*/ 0 h 712"/>
                <a:gd name="T82" fmla="*/ 39 w 1321"/>
                <a:gd name="T83" fmla="*/ 0 h 712"/>
                <a:gd name="T84" fmla="*/ 39 w 1321"/>
                <a:gd name="T85" fmla="*/ 0 h 712"/>
                <a:gd name="T86" fmla="*/ 44 w 1321"/>
                <a:gd name="T87" fmla="*/ 0 h 712"/>
                <a:gd name="T88" fmla="*/ 49 w 1321"/>
                <a:gd name="T89" fmla="*/ 1 h 712"/>
                <a:gd name="T90" fmla="*/ 54 w 1321"/>
                <a:gd name="T91" fmla="*/ 1 h 712"/>
                <a:gd name="T92" fmla="*/ 58 w 1321"/>
                <a:gd name="T93" fmla="*/ 2 h 712"/>
                <a:gd name="T94" fmla="*/ 62 w 1321"/>
                <a:gd name="T95" fmla="*/ 3 h 712"/>
                <a:gd name="T96" fmla="*/ 66 w 1321"/>
                <a:gd name="T97" fmla="*/ 4 h 712"/>
                <a:gd name="T98" fmla="*/ 69 w 1321"/>
                <a:gd name="T99" fmla="*/ 5 h 712"/>
                <a:gd name="T100" fmla="*/ 73 w 1321"/>
                <a:gd name="T101" fmla="*/ 6 h 712"/>
                <a:gd name="T102" fmla="*/ 75 w 1321"/>
                <a:gd name="T103" fmla="*/ 8 h 712"/>
                <a:gd name="T104" fmla="*/ 75 w 1321"/>
                <a:gd name="T105" fmla="*/ 8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44" name="Oval 39"/>
            <p:cNvSpPr>
              <a:spLocks noChangeArrowheads="1"/>
            </p:cNvSpPr>
            <p:nvPr/>
          </p:nvSpPr>
          <p:spPr bwMode="gray">
            <a:xfrm>
              <a:off x="1295" y="1296"/>
              <a:ext cx="403" cy="440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545" name="Freeform 40"/>
            <p:cNvSpPr>
              <a:spLocks/>
            </p:cNvSpPr>
            <p:nvPr/>
          </p:nvSpPr>
          <p:spPr bwMode="gray">
            <a:xfrm>
              <a:off x="1336" y="1303"/>
              <a:ext cx="319" cy="145"/>
            </a:xfrm>
            <a:custGeom>
              <a:avLst/>
              <a:gdLst>
                <a:gd name="T0" fmla="*/ 18 w 1321"/>
                <a:gd name="T1" fmla="*/ 3 h 712"/>
                <a:gd name="T2" fmla="*/ 19 w 1321"/>
                <a:gd name="T3" fmla="*/ 4 h 712"/>
                <a:gd name="T4" fmla="*/ 19 w 1321"/>
                <a:gd name="T5" fmla="*/ 4 h 712"/>
                <a:gd name="T6" fmla="*/ 19 w 1321"/>
                <a:gd name="T7" fmla="*/ 4 h 712"/>
                <a:gd name="T8" fmla="*/ 18 w 1321"/>
                <a:gd name="T9" fmla="*/ 5 h 712"/>
                <a:gd name="T10" fmla="*/ 18 w 1321"/>
                <a:gd name="T11" fmla="*/ 5 h 712"/>
                <a:gd name="T12" fmla="*/ 17 w 1321"/>
                <a:gd name="T13" fmla="*/ 5 h 712"/>
                <a:gd name="T14" fmla="*/ 17 w 1321"/>
                <a:gd name="T15" fmla="*/ 5 h 712"/>
                <a:gd name="T16" fmla="*/ 16 w 1321"/>
                <a:gd name="T17" fmla="*/ 5 h 712"/>
                <a:gd name="T18" fmla="*/ 15 w 1321"/>
                <a:gd name="T19" fmla="*/ 6 h 712"/>
                <a:gd name="T20" fmla="*/ 14 w 1321"/>
                <a:gd name="T21" fmla="*/ 6 h 712"/>
                <a:gd name="T22" fmla="*/ 14 w 1321"/>
                <a:gd name="T23" fmla="*/ 6 h 712"/>
                <a:gd name="T24" fmla="*/ 13 w 1321"/>
                <a:gd name="T25" fmla="*/ 6 h 712"/>
                <a:gd name="T26" fmla="*/ 12 w 1321"/>
                <a:gd name="T27" fmla="*/ 6 h 712"/>
                <a:gd name="T28" fmla="*/ 11 w 1321"/>
                <a:gd name="T29" fmla="*/ 6 h 712"/>
                <a:gd name="T30" fmla="*/ 7 w 1321"/>
                <a:gd name="T31" fmla="*/ 6 h 712"/>
                <a:gd name="T32" fmla="*/ 7 w 1321"/>
                <a:gd name="T33" fmla="*/ 6 h 712"/>
                <a:gd name="T34" fmla="*/ 6 w 1321"/>
                <a:gd name="T35" fmla="*/ 6 h 712"/>
                <a:gd name="T36" fmla="*/ 5 w 1321"/>
                <a:gd name="T37" fmla="*/ 6 h 712"/>
                <a:gd name="T38" fmla="*/ 4 w 1321"/>
                <a:gd name="T39" fmla="*/ 6 h 712"/>
                <a:gd name="T40" fmla="*/ 3 w 1321"/>
                <a:gd name="T41" fmla="*/ 6 h 712"/>
                <a:gd name="T42" fmla="*/ 3 w 1321"/>
                <a:gd name="T43" fmla="*/ 6 h 712"/>
                <a:gd name="T44" fmla="*/ 2 w 1321"/>
                <a:gd name="T45" fmla="*/ 5 h 712"/>
                <a:gd name="T46" fmla="*/ 1 w 1321"/>
                <a:gd name="T47" fmla="*/ 5 h 712"/>
                <a:gd name="T48" fmla="*/ 1 w 1321"/>
                <a:gd name="T49" fmla="*/ 5 h 712"/>
                <a:gd name="T50" fmla="*/ 0 w 1321"/>
                <a:gd name="T51" fmla="*/ 5 h 712"/>
                <a:gd name="T52" fmla="*/ 0 w 1321"/>
                <a:gd name="T53" fmla="*/ 5 h 712"/>
                <a:gd name="T54" fmla="*/ 0 w 1321"/>
                <a:gd name="T55" fmla="*/ 5 h 712"/>
                <a:gd name="T56" fmla="*/ 0 w 1321"/>
                <a:gd name="T57" fmla="*/ 4 h 712"/>
                <a:gd name="T58" fmla="*/ 0 w 1321"/>
                <a:gd name="T59" fmla="*/ 4 h 712"/>
                <a:gd name="T60" fmla="*/ 0 w 1321"/>
                <a:gd name="T61" fmla="*/ 4 h 712"/>
                <a:gd name="T62" fmla="*/ 0 w 1321"/>
                <a:gd name="T63" fmla="*/ 4 h 712"/>
                <a:gd name="T64" fmla="*/ 1 w 1321"/>
                <a:gd name="T65" fmla="*/ 3 h 712"/>
                <a:gd name="T66" fmla="*/ 1 w 1321"/>
                <a:gd name="T67" fmla="*/ 2 h 712"/>
                <a:gd name="T68" fmla="*/ 2 w 1321"/>
                <a:gd name="T69" fmla="*/ 2 h 712"/>
                <a:gd name="T70" fmla="*/ 3 w 1321"/>
                <a:gd name="T71" fmla="*/ 1 h 712"/>
                <a:gd name="T72" fmla="*/ 4 w 1321"/>
                <a:gd name="T73" fmla="*/ 1 h 712"/>
                <a:gd name="T74" fmla="*/ 5 w 1321"/>
                <a:gd name="T75" fmla="*/ 1 h 712"/>
                <a:gd name="T76" fmla="*/ 6 w 1321"/>
                <a:gd name="T77" fmla="*/ 0 h 712"/>
                <a:gd name="T78" fmla="*/ 7 w 1321"/>
                <a:gd name="T79" fmla="*/ 0 h 712"/>
                <a:gd name="T80" fmla="*/ 8 w 1321"/>
                <a:gd name="T81" fmla="*/ 0 h 712"/>
                <a:gd name="T82" fmla="*/ 9 w 1321"/>
                <a:gd name="T83" fmla="*/ 0 h 712"/>
                <a:gd name="T84" fmla="*/ 9 w 1321"/>
                <a:gd name="T85" fmla="*/ 0 h 712"/>
                <a:gd name="T86" fmla="*/ 11 w 1321"/>
                <a:gd name="T87" fmla="*/ 0 h 712"/>
                <a:gd name="T88" fmla="*/ 12 w 1321"/>
                <a:gd name="T89" fmla="*/ 0 h 712"/>
                <a:gd name="T90" fmla="*/ 13 w 1321"/>
                <a:gd name="T91" fmla="*/ 0 h 712"/>
                <a:gd name="T92" fmla="*/ 14 w 1321"/>
                <a:gd name="T93" fmla="*/ 1 h 712"/>
                <a:gd name="T94" fmla="*/ 15 w 1321"/>
                <a:gd name="T95" fmla="*/ 1 h 712"/>
                <a:gd name="T96" fmla="*/ 16 w 1321"/>
                <a:gd name="T97" fmla="*/ 2 h 712"/>
                <a:gd name="T98" fmla="*/ 17 w 1321"/>
                <a:gd name="T99" fmla="*/ 2 h 712"/>
                <a:gd name="T100" fmla="*/ 18 w 1321"/>
                <a:gd name="T101" fmla="*/ 3 h 712"/>
                <a:gd name="T102" fmla="*/ 18 w 1321"/>
                <a:gd name="T103" fmla="*/ 3 h 712"/>
                <a:gd name="T104" fmla="*/ 18 w 1321"/>
                <a:gd name="T105" fmla="*/ 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546" name="Group 41"/>
            <p:cNvGrpSpPr>
              <a:grpSpLocks/>
            </p:cNvGrpSpPr>
            <p:nvPr/>
          </p:nvGrpSpPr>
          <p:grpSpPr bwMode="auto">
            <a:xfrm rot="20302575" flipH="1">
              <a:off x="1232" y="1357"/>
              <a:ext cx="348" cy="114"/>
              <a:chOff x="2528" y="1060"/>
              <a:chExt cx="894" cy="236"/>
            </a:xfrm>
            <a:grpFill/>
          </p:grpSpPr>
          <p:grpSp>
            <p:nvGrpSpPr>
              <p:cNvPr id="558" name="Group 42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  <a:grpFill/>
            </p:grpSpPr>
            <p:sp>
              <p:nvSpPr>
                <p:cNvPr id="564" name="AutoShape 4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5" name="AutoShape 4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6" name="AutoShape 4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7" name="AutoShape 4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59" name="Group 47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  <a:grpFill/>
            </p:grpSpPr>
            <p:sp>
              <p:nvSpPr>
                <p:cNvPr id="560" name="AutoShape 4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1" name="AutoShape 4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2" name="AutoShape 5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63" name="AutoShape 5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547" name="Group 52"/>
            <p:cNvGrpSpPr>
              <a:grpSpLocks/>
            </p:cNvGrpSpPr>
            <p:nvPr/>
          </p:nvGrpSpPr>
          <p:grpSpPr bwMode="auto">
            <a:xfrm rot="19687084" flipH="1">
              <a:off x="1003" y="1823"/>
              <a:ext cx="511" cy="115"/>
              <a:chOff x="2528" y="1060"/>
              <a:chExt cx="894" cy="236"/>
            </a:xfrm>
            <a:grpFill/>
          </p:grpSpPr>
          <p:grpSp>
            <p:nvGrpSpPr>
              <p:cNvPr id="548" name="Group 53"/>
              <p:cNvGrpSpPr>
                <a:grpSpLocks/>
              </p:cNvGrpSpPr>
              <p:nvPr/>
            </p:nvGrpSpPr>
            <p:grpSpPr bwMode="auto">
              <a:xfrm>
                <a:off x="2528" y="1060"/>
                <a:ext cx="742" cy="186"/>
                <a:chOff x="1565" y="2568"/>
                <a:chExt cx="1118" cy="279"/>
              </a:xfrm>
              <a:grpFill/>
            </p:grpSpPr>
            <p:sp>
              <p:nvSpPr>
                <p:cNvPr id="554" name="AutoShape 5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5" name="AutoShape 5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6" name="AutoShape 5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7" name="AutoShape 5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49" name="Group 58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  <a:grpFill/>
            </p:grpSpPr>
            <p:sp>
              <p:nvSpPr>
                <p:cNvPr id="550" name="AutoShape 5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1" name="AutoShape 6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2" name="AutoShape 6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553" name="AutoShape 6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algn="ctr" defTabSz="914400" eaLnBrk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150"/>
                            </p:stCondLst>
                            <p:childTnLst>
                              <p:par>
                                <p:cTn id="9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200"/>
                            </p:stCondLst>
                            <p:childTnLst>
                              <p:par>
                                <p:cTn id="10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92" decel="1000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92" decel="100000"/>
                                        <p:tgtEl>
                                          <p:spTgt spid="49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5" dur="192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6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7" dur="192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8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700"/>
                            </p:stCondLst>
                            <p:childTnLst>
                              <p:par>
                                <p:cTn id="1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200"/>
                            </p:stCondLst>
                            <p:childTnLst>
                              <p:par>
                                <p:cTn id="1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700"/>
                            </p:stCondLst>
                            <p:childTnLst>
                              <p:par>
                                <p:cTn id="1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200"/>
                            </p:stCondLst>
                            <p:childTnLst>
                              <p:par>
                                <p:cTn id="1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700"/>
                            </p:stCondLst>
                            <p:childTnLst>
                              <p:par>
                                <p:cTn id="1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200"/>
                            </p:stCondLst>
                            <p:childTnLst>
                              <p:par>
                                <p:cTn id="1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700"/>
                            </p:stCondLst>
                            <p:childTnLst>
                              <p:par>
                                <p:cTn id="1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1200"/>
                            </p:stCondLst>
                            <p:childTnLst>
                              <p:par>
                                <p:cTn id="1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" grpId="0" animBg="1"/>
      <p:bldP spid="483" grpId="0" animBg="1"/>
      <p:bldP spid="484" grpId="0" animBg="1"/>
      <p:bldP spid="485" grpId="0" animBg="1"/>
      <p:bldP spid="486" grpId="0" animBg="1"/>
      <p:bldP spid="487" grpId="0" animBg="1"/>
      <p:bldP spid="488" grpId="0" animBg="1"/>
      <p:bldP spid="489" grpId="0" animBg="1"/>
      <p:bldP spid="490" grpId="0" animBg="1"/>
      <p:bldP spid="491" grpId="0"/>
      <p:bldP spid="492" grpId="0"/>
      <p:bldP spid="493" grpId="0"/>
      <p:bldP spid="494" grpId="0"/>
      <p:bldP spid="496" grpId="0"/>
      <p:bldP spid="497" grpId="0" animBg="1"/>
      <p:bldP spid="498" grpId="0" animBg="1"/>
      <p:bldP spid="499" grpId="0" animBg="1"/>
      <p:bldP spid="500" grpId="0" animBg="1"/>
      <p:bldP spid="501" grpId="0" animBg="1"/>
      <p:bldP spid="502" grpId="0" animBg="1"/>
      <p:bldP spid="503" grpId="0"/>
      <p:bldP spid="504" grpId="0" animBg="1"/>
      <p:bldP spid="505" grpId="0" animBg="1"/>
      <p:bldP spid="506" grpId="0" animBg="1"/>
      <p:bldP spid="507" grpId="0" animBg="1"/>
      <p:bldP spid="508" grpId="0" animBg="1"/>
      <p:bldP spid="50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19880</TotalTime>
  <Words>40</Words>
  <Application>Microsoft Office PowerPoint</Application>
  <PresentationFormat>全屏显示(4:3)</PresentationFormat>
  <Paragraphs>19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974</cp:revision>
  <dcterms:created xsi:type="dcterms:W3CDTF">2009-02-11T05:37:22Z</dcterms:created>
  <dcterms:modified xsi:type="dcterms:W3CDTF">2012-11-21T14:40:23Z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