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Oval 4"/>
          <p:cNvSpPr>
            <a:spLocks noChangeArrowheads="1"/>
          </p:cNvSpPr>
          <p:nvPr/>
        </p:nvSpPr>
        <p:spPr bwMode="auto">
          <a:xfrm>
            <a:off x="2274888" y="2295426"/>
            <a:ext cx="4665662" cy="2470150"/>
          </a:xfrm>
          <a:prstGeom prst="ellipse">
            <a:avLst/>
          </a:prstGeom>
          <a:solidFill>
            <a:srgbClr val="DD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0" name="Arc 5"/>
          <p:cNvSpPr>
            <a:spLocks/>
          </p:cNvSpPr>
          <p:nvPr/>
        </p:nvSpPr>
        <p:spPr bwMode="auto">
          <a:xfrm>
            <a:off x="1201738" y="1474688"/>
            <a:ext cx="6405562" cy="4029075"/>
          </a:xfrm>
          <a:custGeom>
            <a:avLst/>
            <a:gdLst>
              <a:gd name="T0" fmla="*/ 2147483647 w 41195"/>
              <a:gd name="T1" fmla="*/ 2147483647 h 43014"/>
              <a:gd name="T2" fmla="*/ 2147483647 w 41195"/>
              <a:gd name="T3" fmla="*/ 2147483647 h 43014"/>
              <a:gd name="T4" fmla="*/ 2147483647 w 41195"/>
              <a:gd name="T5" fmla="*/ 2147483647 h 43014"/>
              <a:gd name="T6" fmla="*/ 0 60000 65536"/>
              <a:gd name="T7" fmla="*/ 0 60000 65536"/>
              <a:gd name="T8" fmla="*/ 0 60000 65536"/>
              <a:gd name="T9" fmla="*/ 0 w 41195"/>
              <a:gd name="T10" fmla="*/ 0 h 43014"/>
              <a:gd name="T11" fmla="*/ 41195 w 41195"/>
              <a:gd name="T12" fmla="*/ 43014 h 4301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1195" h="43014" fill="none" extrusionOk="0">
                <a:moveTo>
                  <a:pt x="18773" y="43014"/>
                </a:moveTo>
                <a:cubicBezTo>
                  <a:pt x="8030" y="41596"/>
                  <a:pt x="0" y="3243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010" y="-1"/>
                  <a:pt x="37656" y="4882"/>
                  <a:pt x="41195" y="12511"/>
                </a:cubicBezTo>
              </a:path>
              <a:path w="41195" h="43014" stroke="0" extrusionOk="0">
                <a:moveTo>
                  <a:pt x="18773" y="43014"/>
                </a:moveTo>
                <a:cubicBezTo>
                  <a:pt x="8030" y="41596"/>
                  <a:pt x="0" y="32436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0010" y="-1"/>
                  <a:pt x="37656" y="4882"/>
                  <a:pt x="41195" y="12511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rgbClr val="FF6600"/>
            </a:solidFill>
            <a:round/>
            <a:headEnd/>
            <a:tailEnd type="arrow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1" name="Line 6"/>
          <p:cNvSpPr>
            <a:spLocks noChangeShapeType="1"/>
          </p:cNvSpPr>
          <p:nvPr/>
        </p:nvSpPr>
        <p:spPr bwMode="auto">
          <a:xfrm>
            <a:off x="1374775" y="3514626"/>
            <a:ext cx="6537325" cy="0"/>
          </a:xfrm>
          <a:prstGeom prst="line">
            <a:avLst/>
          </a:prstGeom>
          <a:noFill/>
          <a:ln w="28575">
            <a:solidFill>
              <a:srgbClr val="0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7"/>
          <p:cNvSpPr>
            <a:spLocks noChangeShapeType="1"/>
          </p:cNvSpPr>
          <p:nvPr/>
        </p:nvSpPr>
        <p:spPr bwMode="auto">
          <a:xfrm>
            <a:off x="4608513" y="2149376"/>
            <a:ext cx="0" cy="2690812"/>
          </a:xfrm>
          <a:prstGeom prst="line">
            <a:avLst/>
          </a:prstGeom>
          <a:noFill/>
          <a:ln w="28575">
            <a:solidFill>
              <a:srgbClr val="00808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Line 8"/>
          <p:cNvSpPr>
            <a:spLocks noChangeShapeType="1"/>
          </p:cNvSpPr>
          <p:nvPr/>
        </p:nvSpPr>
        <p:spPr bwMode="auto">
          <a:xfrm>
            <a:off x="2735263" y="2357338"/>
            <a:ext cx="3771900" cy="2311400"/>
          </a:xfrm>
          <a:prstGeom prst="line">
            <a:avLst/>
          </a:prstGeom>
          <a:noFill/>
          <a:ln w="28575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Line 9"/>
          <p:cNvSpPr>
            <a:spLocks noChangeShapeType="1"/>
          </p:cNvSpPr>
          <p:nvPr/>
        </p:nvSpPr>
        <p:spPr bwMode="auto">
          <a:xfrm flipV="1">
            <a:off x="2735263" y="2655788"/>
            <a:ext cx="3897312" cy="1771650"/>
          </a:xfrm>
          <a:prstGeom prst="line">
            <a:avLst/>
          </a:prstGeom>
          <a:noFill/>
          <a:ln w="28575">
            <a:solidFill>
              <a:srgbClr val="99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Line 10"/>
          <p:cNvSpPr>
            <a:spLocks noChangeShapeType="1"/>
          </p:cNvSpPr>
          <p:nvPr/>
        </p:nvSpPr>
        <p:spPr bwMode="auto">
          <a:xfrm>
            <a:off x="1541463" y="2655788"/>
            <a:ext cx="5281612" cy="1470025"/>
          </a:xfrm>
          <a:prstGeom prst="line">
            <a:avLst/>
          </a:prstGeom>
          <a:noFill/>
          <a:ln w="9525">
            <a:solidFill>
              <a:srgbClr val="808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Line 11"/>
          <p:cNvSpPr>
            <a:spLocks noChangeShapeType="1"/>
          </p:cNvSpPr>
          <p:nvPr/>
        </p:nvSpPr>
        <p:spPr bwMode="auto">
          <a:xfrm flipH="1">
            <a:off x="3211513" y="1690588"/>
            <a:ext cx="2713037" cy="3644900"/>
          </a:xfrm>
          <a:prstGeom prst="line">
            <a:avLst/>
          </a:prstGeom>
          <a:noFill/>
          <a:ln w="9525">
            <a:solidFill>
              <a:srgbClr val="808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>
            <a:off x="3881438" y="2357338"/>
            <a:ext cx="1460500" cy="231140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Oval 13"/>
          <p:cNvSpPr>
            <a:spLocks noChangeArrowheads="1"/>
          </p:cNvSpPr>
          <p:nvPr/>
        </p:nvSpPr>
        <p:spPr bwMode="auto">
          <a:xfrm>
            <a:off x="474663" y="2892326"/>
            <a:ext cx="1711325" cy="1246187"/>
          </a:xfrm>
          <a:prstGeom prst="ellipse">
            <a:avLst/>
          </a:pr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3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zh-CN" altLang="en-US" b="1" dirty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组建</a:t>
            </a:r>
            <a:endParaRPr kumimoji="1" lang="en-US" altLang="ko-KR" b="1" dirty="0">
              <a:solidFill>
                <a:srgbClr val="FFFF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9" name="Oval 14"/>
          <p:cNvSpPr>
            <a:spLocks noChangeArrowheads="1"/>
          </p:cNvSpPr>
          <p:nvPr/>
        </p:nvSpPr>
        <p:spPr bwMode="auto">
          <a:xfrm>
            <a:off x="6980238" y="2892326"/>
            <a:ext cx="1711325" cy="1246187"/>
          </a:xfrm>
          <a:prstGeom prst="ellipse">
            <a:avLst/>
          </a:pr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3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zh-CN" altLang="en-US" b="1" dirty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营销</a:t>
            </a:r>
            <a:endParaRPr kumimoji="1" lang="en-US" altLang="ko-KR" b="1" dirty="0">
              <a:solidFill>
                <a:srgbClr val="FFFF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1" name="Oval 15"/>
          <p:cNvSpPr>
            <a:spLocks noChangeArrowheads="1"/>
          </p:cNvSpPr>
          <p:nvPr/>
        </p:nvSpPr>
        <p:spPr bwMode="auto">
          <a:xfrm>
            <a:off x="3744913" y="4775101"/>
            <a:ext cx="1709737" cy="1246187"/>
          </a:xfrm>
          <a:prstGeom prst="ellipse">
            <a:avLst/>
          </a:pr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3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zh-CN" altLang="en-US" b="1" dirty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筹备</a:t>
            </a:r>
            <a:endParaRPr kumimoji="1" lang="en-US" altLang="ko-KR" b="1" dirty="0">
              <a:solidFill>
                <a:srgbClr val="FFFF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2" name="Oval 16"/>
          <p:cNvSpPr>
            <a:spLocks noChangeArrowheads="1"/>
          </p:cNvSpPr>
          <p:nvPr/>
        </p:nvSpPr>
        <p:spPr bwMode="auto">
          <a:xfrm>
            <a:off x="2235200" y="3975001"/>
            <a:ext cx="906463" cy="966787"/>
          </a:xfrm>
          <a:prstGeom prst="ellipse">
            <a:avLst/>
          </a:prstGeom>
          <a:solidFill>
            <a:srgbClr val="FFFFFF"/>
          </a:solidFill>
          <a:ln w="3810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zh-CN" altLang="en-US" sz="1300" b="1">
                <a:latin typeface="黑体" pitchFamily="49" charset="-122"/>
                <a:ea typeface="黑体" pitchFamily="49" charset="-122"/>
              </a:rPr>
              <a:t>预算</a:t>
            </a:r>
            <a:endParaRPr kumimoji="1" lang="en-US" altLang="zh-CN" sz="13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3" name="Oval 17"/>
          <p:cNvSpPr>
            <a:spLocks noChangeArrowheads="1"/>
          </p:cNvSpPr>
          <p:nvPr/>
        </p:nvSpPr>
        <p:spPr bwMode="auto">
          <a:xfrm>
            <a:off x="2514600" y="1903313"/>
            <a:ext cx="906463" cy="966788"/>
          </a:xfrm>
          <a:prstGeom prst="ellipse">
            <a:avLst/>
          </a:prstGeom>
          <a:solidFill>
            <a:srgbClr val="FFFFFF"/>
          </a:solidFill>
          <a:ln w="3810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zh-CN" altLang="en-US" sz="1300" b="1">
                <a:latin typeface="黑体" pitchFamily="49" charset="-122"/>
                <a:ea typeface="黑体" pitchFamily="49" charset="-122"/>
              </a:rPr>
              <a:t>方案</a:t>
            </a:r>
            <a:endParaRPr kumimoji="1" lang="en-US" altLang="ko-KR" sz="13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6224588" y="2209701"/>
            <a:ext cx="906462" cy="966787"/>
          </a:xfrm>
          <a:prstGeom prst="ellipse">
            <a:avLst/>
          </a:prstGeom>
          <a:solidFill>
            <a:srgbClr val="FFFFFF"/>
          </a:solidFill>
          <a:ln w="3810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zh-CN" altLang="en-US" sz="1300" b="1">
                <a:latin typeface="黑体" pitchFamily="49" charset="-122"/>
                <a:ea typeface="黑体" pitchFamily="49" charset="-122"/>
              </a:rPr>
              <a:t>计划</a:t>
            </a:r>
            <a:endParaRPr kumimoji="1" lang="en-US" altLang="ko-KR" sz="13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5915025" y="4184551"/>
            <a:ext cx="908050" cy="966787"/>
          </a:xfrm>
          <a:prstGeom prst="ellipse">
            <a:avLst/>
          </a:prstGeom>
          <a:solidFill>
            <a:srgbClr val="FFFFFF"/>
          </a:solidFill>
          <a:ln w="38100">
            <a:solidFill>
              <a:srgbClr val="99CC00"/>
            </a:solidFill>
            <a:round/>
            <a:headEnd/>
            <a:tailEnd/>
          </a:ln>
        </p:spPr>
        <p:txBody>
          <a:bodyPr wrap="none" anchor="ctr"/>
          <a:lstStyle/>
          <a:p>
            <a:pPr algn="ctr" latinLnBrk="1"/>
            <a:r>
              <a:rPr kumimoji="1" lang="zh-CN" altLang="en-US" sz="1300" b="1">
                <a:latin typeface="黑体" pitchFamily="49" charset="-122"/>
                <a:ea typeface="黑体" pitchFamily="49" charset="-122"/>
              </a:rPr>
              <a:t>策略</a:t>
            </a:r>
            <a:endParaRPr kumimoji="1" lang="en-US" altLang="ko-KR" sz="13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2" name="Oval 20"/>
          <p:cNvSpPr>
            <a:spLocks noChangeArrowheads="1"/>
          </p:cNvSpPr>
          <p:nvPr/>
        </p:nvSpPr>
        <p:spPr bwMode="auto">
          <a:xfrm>
            <a:off x="3733800" y="963513"/>
            <a:ext cx="1711325" cy="1246188"/>
          </a:xfrm>
          <a:prstGeom prst="ellipse">
            <a:avLst/>
          </a:pr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36078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>
            <a:outerShdw dist="71842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zh-CN" altLang="en-US" b="1" dirty="0">
                <a:solidFill>
                  <a:srgbClr val="FFFFFF"/>
                </a:solidFill>
                <a:latin typeface="黑体" pitchFamily="2" charset="-122"/>
                <a:ea typeface="黑体" pitchFamily="2" charset="-122"/>
              </a:rPr>
              <a:t>开发</a:t>
            </a:r>
            <a:endParaRPr kumimoji="1" lang="en-US" altLang="ko-KR" b="1" dirty="0">
              <a:solidFill>
                <a:srgbClr val="FFFF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3" name="Oval 21"/>
          <p:cNvSpPr>
            <a:spLocks noChangeArrowheads="1"/>
          </p:cNvSpPr>
          <p:nvPr/>
        </p:nvSpPr>
        <p:spPr bwMode="auto">
          <a:xfrm>
            <a:off x="3132138" y="2830413"/>
            <a:ext cx="2952750" cy="137160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50000">
                <a:srgbClr val="FFFFFF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4" name="Oval 22"/>
          <p:cNvSpPr>
            <a:spLocks noChangeArrowheads="1"/>
          </p:cNvSpPr>
          <p:nvPr/>
        </p:nvSpPr>
        <p:spPr bwMode="auto">
          <a:xfrm>
            <a:off x="3487738" y="2944713"/>
            <a:ext cx="2239962" cy="1146175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50000">
                <a:srgbClr val="762F00"/>
              </a:gs>
              <a:gs pos="100000">
                <a:srgbClr val="FF66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>
              <a:lnSpc>
                <a:spcPct val="90000"/>
              </a:lnSpc>
            </a:pPr>
            <a:r>
              <a:rPr lang="zh-CN" altLang="en-US" sz="2000">
                <a:solidFill>
                  <a:srgbClr val="FFFFFF"/>
                </a:solidFill>
                <a:latin typeface="黑体" pitchFamily="49" charset="-122"/>
                <a:ea typeface="黑体" pitchFamily="49" charset="-122"/>
                <a:cs typeface="HY견고딕"/>
              </a:rPr>
              <a:t>产品</a:t>
            </a:r>
            <a:endParaRPr lang="en-US" altLang="ko-KR" sz="2000">
              <a:solidFill>
                <a:srgbClr val="FFFFFF"/>
              </a:solidFill>
              <a:latin typeface="黑体" pitchFamily="49" charset="-122"/>
              <a:ea typeface="黑体" pitchFamily="49" charset="-122"/>
              <a:cs typeface="HY견고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112" grpId="0" animBg="1"/>
      <p:bldP spid="113" grpId="0" animBg="1"/>
      <p:bldP spid="11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19873</TotalTime>
  <Words>15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972</cp:revision>
  <dcterms:created xsi:type="dcterms:W3CDTF">2009-02-11T05:37:22Z</dcterms:created>
  <dcterms:modified xsi:type="dcterms:W3CDTF">2012-11-21T14:27:52Z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