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ound Single Corner Rectangle 15"/>
          <p:cNvSpPr/>
          <p:nvPr/>
        </p:nvSpPr>
        <p:spPr bwMode="auto">
          <a:xfrm rot="10800000">
            <a:off x="4746810" y="1550782"/>
            <a:ext cx="3708699" cy="3828131"/>
          </a:xfrm>
          <a:prstGeom prst="round1Rect">
            <a:avLst>
              <a:gd name="adj" fmla="val 0"/>
            </a:avLst>
          </a:prstGeom>
          <a:gradFill rotWithShape="0">
            <a:gsLst>
              <a:gs pos="0">
                <a:srgbClr val="7DCC2E">
                  <a:lumMod val="50000"/>
                  <a:alpha val="20000"/>
                </a:srgbClr>
              </a:gs>
              <a:gs pos="100000">
                <a:srgbClr val="267182">
                  <a:lumMod val="75000"/>
                </a:srgbClr>
              </a:gs>
            </a:gsLst>
            <a:lin ang="2700000" scaled="1"/>
          </a:gradFill>
          <a:ln w="12700" cap="flat" cmpd="sng" algn="ctr">
            <a:solidFill>
              <a:srgbClr val="7DCC2E">
                <a:lumMod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blurRad="76200" dist="508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>
            <a:bevelT/>
          </a:sp3d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8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53" name="Round Single Corner Rectangle 15"/>
          <p:cNvSpPr/>
          <p:nvPr/>
        </p:nvSpPr>
        <p:spPr bwMode="auto">
          <a:xfrm rot="10800000">
            <a:off x="1066800" y="1549191"/>
            <a:ext cx="7391400" cy="3825240"/>
          </a:xfrm>
          <a:prstGeom prst="round1Rect">
            <a:avLst>
              <a:gd name="adj" fmla="val 0"/>
            </a:avLst>
          </a:prstGeom>
          <a:gradFill rotWithShape="0">
            <a:gsLst>
              <a:gs pos="0">
                <a:srgbClr val="7DCC2E">
                  <a:lumMod val="50000"/>
                  <a:alpha val="20000"/>
                </a:srgbClr>
              </a:gs>
              <a:gs pos="100000">
                <a:srgbClr val="267182">
                  <a:lumMod val="75000"/>
                </a:srgbClr>
              </a:gs>
            </a:gsLst>
            <a:lin ang="2700000" scaled="1"/>
          </a:gradFill>
          <a:ln w="12700" cap="flat" cmpd="sng" algn="ctr">
            <a:solidFill>
              <a:srgbClr val="7DCC2E">
                <a:lumMod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blurRad="76200" dist="508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>
            <a:bevelT/>
          </a:sp3d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8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graphicFrame>
        <p:nvGraphicFramePr>
          <p:cNvPr id="54" name="图表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7812108"/>
              </p:ext>
            </p:extLst>
          </p:nvPr>
        </p:nvGraphicFramePr>
        <p:xfrm>
          <a:off x="457200" y="116632"/>
          <a:ext cx="4648200" cy="716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r:id="rId4" imgW="4651651" imgH="7163421" progId="Excel.Chart.8">
                  <p:embed/>
                </p:oleObj>
              </mc:Choice>
              <mc:Fallback>
                <p:oleObj r:id="rId4" imgW="4651651" imgH="7163421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16632"/>
                        <a:ext cx="4648200" cy="716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5" name="Picture 10" descr="C:\Program Files\Microsoft Resource DVD Artwork\DVD_ART\Artwork_Imagery\HARDWARE_IMAGERY\Illustration - Misc Hardware\Miscellaneous\disk people users green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29200" y="1869232"/>
            <a:ext cx="533400" cy="5127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6" name="Picture 4" descr="C:\Program Files\Microsoft Resource DVD Artwork\DVD_ART\Artwork_Imagery\HARDWARE_IMAGERY\Illustration - Misc Hardware\XML Icons\Server SQL database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05400" y="2936032"/>
            <a:ext cx="381000" cy="4810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7" name="Picture 5" descr="C:\Program Files\Microsoft Resource DVD Artwork\DVD_ART\Artwork_Imagery\HARDWARE_IMAGERY\Illustration - Misc Hardware\Miscellaneous\disk person tablet blue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926632"/>
            <a:ext cx="557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内容占位符 2"/>
          <p:cNvSpPr txBox="1">
            <a:spLocks/>
          </p:cNvSpPr>
          <p:nvPr/>
        </p:nvSpPr>
        <p:spPr bwMode="auto">
          <a:xfrm>
            <a:off x="5181600" y="1793032"/>
            <a:ext cx="320040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84175" indent="-384175" algn="l" defTabSz="912813" rtl="0" eaLnBrk="0" fontAlgn="base" hangingPunct="0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Blip>
                <a:blip r:embed="rId9"/>
              </a:buBlip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38188" indent="-361950" algn="l" defTabSz="912813" rtl="0" eaLnBrk="0" fontAlgn="base" hangingPunct="0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Blip>
                <a:blip r:embed="rId9"/>
              </a:buBlip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01725" indent="-347663" algn="l" defTabSz="912813" rtl="0" eaLnBrk="0" fontAlgn="base" hangingPunct="0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Blip>
                <a:blip r:embed="rId9"/>
              </a:buBlip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419225" indent="-317500" algn="l" defTabSz="912813" rtl="0" eaLnBrk="0" fontAlgn="base" hangingPunct="0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Blip>
                <a:blip r:embed="rId9"/>
              </a:buBlip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760538" indent="-317500" algn="l" defTabSz="912813" rtl="0" eaLnBrk="0" fontAlgn="base" hangingPunct="0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Blip>
                <a:blip r:embed="rId9"/>
              </a:buBlip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399" indent="-228582" algn="l" defTabSz="9143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62" indent="-228582" algn="l" defTabSz="9143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26" indent="-228582" algn="l" defTabSz="9143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90" indent="-228582" algn="l" defTabSz="9143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eaLnBrk="1" hangingPunct="1">
              <a:lnSpc>
                <a:spcPct val="150000"/>
              </a:lnSpc>
              <a:spcBef>
                <a:spcPts val="600"/>
              </a:spcBef>
              <a:buClr>
                <a:schemeClr val="bg1"/>
              </a:buClr>
              <a:buSzPct val="90000"/>
              <a:buFontTx/>
              <a:buNone/>
            </a:pPr>
            <a:r>
              <a:rPr lang="zh-CN" altLang="en-US" sz="1300" dirty="0" smtClean="0">
                <a:latin typeface="微软雅黑" pitchFamily="34" charset="-122"/>
                <a:ea typeface="微软雅黑" pitchFamily="34" charset="-122"/>
              </a:rPr>
              <a:t>浮动利率房贷客户就要执行新的利率，其中</a:t>
            </a:r>
            <a:r>
              <a:rPr lang="en-US" altLang="zh-CN" sz="13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300" dirty="0" smtClean="0">
                <a:latin typeface="微软雅黑" pitchFamily="34" charset="-122"/>
                <a:ea typeface="微软雅黑" pitchFamily="34" charset="-122"/>
              </a:rPr>
              <a:t>年期以上的优惠利率由去年初的</a:t>
            </a:r>
            <a:r>
              <a:rPr lang="en-US" altLang="zh-CN" sz="1300" dirty="0" smtClean="0">
                <a:latin typeface="微软雅黑" pitchFamily="34" charset="-122"/>
                <a:ea typeface="微软雅黑" pitchFamily="34" charset="-122"/>
              </a:rPr>
              <a:t>5.814%</a:t>
            </a:r>
            <a:r>
              <a:rPr lang="zh-CN" altLang="en-US" sz="1300" dirty="0" smtClean="0">
                <a:latin typeface="微软雅黑" pitchFamily="34" charset="-122"/>
                <a:ea typeface="微软雅黑" pitchFamily="34" charset="-122"/>
              </a:rPr>
              <a:t>上涨为目前的。</a:t>
            </a:r>
            <a:endParaRPr lang="en-US" altLang="zh-CN" sz="1300" dirty="0" smtClean="0">
              <a:latin typeface="微软雅黑" pitchFamily="34" charset="-122"/>
              <a:ea typeface="微软雅黑" pitchFamily="34" charset="-122"/>
            </a:endParaRPr>
          </a:p>
          <a:p>
            <a:pPr indent="0" eaLnBrk="1" hangingPunct="1">
              <a:lnSpc>
                <a:spcPct val="150000"/>
              </a:lnSpc>
              <a:spcBef>
                <a:spcPts val="600"/>
              </a:spcBef>
              <a:buClr>
                <a:schemeClr val="bg1"/>
              </a:buClr>
              <a:buSzPct val="90000"/>
              <a:buFontTx/>
              <a:buNone/>
            </a:pPr>
            <a:r>
              <a:rPr lang="zh-CN" altLang="en-US" sz="1300" dirty="0" smtClean="0">
                <a:latin typeface="微软雅黑" pitchFamily="34" charset="-122"/>
                <a:ea typeface="微软雅黑" pitchFamily="34" charset="-122"/>
              </a:rPr>
              <a:t>浮动利率房贷客户就要执行新的利率，其中</a:t>
            </a:r>
            <a:r>
              <a:rPr lang="en-US" altLang="zh-CN" sz="13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300" dirty="0" smtClean="0">
                <a:latin typeface="微软雅黑" pitchFamily="34" charset="-122"/>
                <a:ea typeface="微软雅黑" pitchFamily="34" charset="-122"/>
              </a:rPr>
              <a:t>年期以上的优惠利率由去年初的</a:t>
            </a:r>
            <a:r>
              <a:rPr lang="en-US" altLang="zh-CN" sz="1300" dirty="0" smtClean="0">
                <a:latin typeface="微软雅黑" pitchFamily="34" charset="-122"/>
                <a:ea typeface="微软雅黑" pitchFamily="34" charset="-122"/>
              </a:rPr>
              <a:t>5.814%</a:t>
            </a:r>
            <a:r>
              <a:rPr lang="zh-CN" altLang="en-US" sz="1300" dirty="0" smtClean="0">
                <a:latin typeface="微软雅黑" pitchFamily="34" charset="-122"/>
                <a:ea typeface="微软雅黑" pitchFamily="34" charset="-122"/>
              </a:rPr>
              <a:t>上涨为目前的。</a:t>
            </a:r>
            <a:endParaRPr lang="en-US" altLang="zh-CN" sz="1300" dirty="0" smtClean="0">
              <a:latin typeface="微软雅黑" pitchFamily="34" charset="-122"/>
              <a:ea typeface="微软雅黑" pitchFamily="34" charset="-122"/>
            </a:endParaRPr>
          </a:p>
          <a:p>
            <a:pPr indent="0" eaLnBrk="1" hangingPunct="1">
              <a:lnSpc>
                <a:spcPct val="150000"/>
              </a:lnSpc>
              <a:spcBef>
                <a:spcPts val="600"/>
              </a:spcBef>
              <a:buClr>
                <a:schemeClr val="bg1"/>
              </a:buClr>
              <a:buSzPct val="90000"/>
              <a:buFontTx/>
              <a:buNone/>
            </a:pPr>
            <a:r>
              <a:rPr lang="zh-CN" altLang="en-US" sz="1300" dirty="0" smtClean="0">
                <a:latin typeface="微软雅黑" pitchFamily="34" charset="-122"/>
                <a:ea typeface="微软雅黑" pitchFamily="34" charset="-122"/>
              </a:rPr>
              <a:t>浮动利率房贷客户就要执行新的利率，其中</a:t>
            </a:r>
            <a:r>
              <a:rPr lang="en-US" altLang="zh-CN" sz="13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300" dirty="0" smtClean="0">
                <a:latin typeface="微软雅黑" pitchFamily="34" charset="-122"/>
                <a:ea typeface="微软雅黑" pitchFamily="34" charset="-122"/>
              </a:rPr>
              <a:t>年期以上的优惠利率由去年初的</a:t>
            </a:r>
            <a:r>
              <a:rPr lang="en-US" altLang="zh-CN" sz="1300" dirty="0" smtClean="0">
                <a:latin typeface="微软雅黑" pitchFamily="34" charset="-122"/>
                <a:ea typeface="微软雅黑" pitchFamily="34" charset="-122"/>
              </a:rPr>
              <a:t>5.814%</a:t>
            </a:r>
            <a:r>
              <a:rPr lang="zh-CN" altLang="en-US" sz="1300" dirty="0" smtClean="0">
                <a:latin typeface="微软雅黑" pitchFamily="34" charset="-122"/>
                <a:ea typeface="微软雅黑" pitchFamily="34" charset="-122"/>
              </a:rPr>
              <a:t>上涨为目前的。</a:t>
            </a:r>
            <a:endParaRPr lang="en-US" altLang="zh-CN" sz="1300" dirty="0" smtClean="0">
              <a:latin typeface="微软雅黑" pitchFamily="34" charset="-122"/>
              <a:ea typeface="微软雅黑" pitchFamily="34" charset="-122"/>
            </a:endParaRPr>
          </a:p>
          <a:p>
            <a:pPr indent="0" eaLnBrk="1" hangingPunct="1">
              <a:lnSpc>
                <a:spcPct val="150000"/>
              </a:lnSpc>
              <a:spcBef>
                <a:spcPct val="0"/>
              </a:spcBef>
              <a:buClr>
                <a:schemeClr val="bg1"/>
              </a:buClr>
              <a:buSzPct val="90000"/>
              <a:buFontTx/>
              <a:buNone/>
            </a:pPr>
            <a:endParaRPr lang="zh-CN" altLang="en-US" sz="1300" dirty="0" smtClean="0">
              <a:latin typeface="微软雅黑" pitchFamily="34" charset="-122"/>
              <a:ea typeface="微软雅黑" pitchFamily="34" charset="-122"/>
            </a:endParaRPr>
          </a:p>
          <a:p>
            <a:pPr indent="0" eaLnBrk="1" hangingPunct="1">
              <a:lnSpc>
                <a:spcPct val="150000"/>
              </a:lnSpc>
              <a:spcBef>
                <a:spcPct val="0"/>
              </a:spcBef>
              <a:buClr>
                <a:schemeClr val="bg1"/>
              </a:buClr>
              <a:buSzPct val="90000"/>
              <a:buFontTx/>
              <a:buNone/>
            </a:pPr>
            <a:endParaRPr lang="zh-CN" altLang="en-US" sz="13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9"/>
          <p:cNvSpPr txBox="1">
            <a:spLocks noChangeArrowheads="1"/>
          </p:cNvSpPr>
          <p:nvPr/>
        </p:nvSpPr>
        <p:spPr bwMode="auto">
          <a:xfrm>
            <a:off x="1600200" y="1640632"/>
            <a:ext cx="27146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XXXXX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增长态势</a:t>
            </a:r>
          </a:p>
        </p:txBody>
      </p:sp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19871</TotalTime>
  <Words>93</Words>
  <Application>Microsoft Office PowerPoint</Application>
  <PresentationFormat>全屏显示(4:3)</PresentationFormat>
  <Paragraphs>7</Paragraphs>
  <Slides>1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Office 主题</vt:lpstr>
      <vt:lpstr>Microsoft Office Excel 图表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970</cp:revision>
  <dcterms:created xsi:type="dcterms:W3CDTF">2009-02-11T05:37:22Z</dcterms:created>
  <dcterms:modified xsi:type="dcterms:W3CDTF">2012-11-16T15:20:07Z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