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AutoShape 3"/>
          <p:cNvSpPr>
            <a:spLocks noChangeArrowheads="1"/>
          </p:cNvSpPr>
          <p:nvPr/>
        </p:nvSpPr>
        <p:spPr bwMode="gray">
          <a:xfrm rot="18900000">
            <a:off x="3224213" y="2341588"/>
            <a:ext cx="2454275" cy="2455862"/>
          </a:xfrm>
          <a:custGeom>
            <a:avLst/>
            <a:gdLst>
              <a:gd name="T0" fmla="*/ 2454275 w 21600"/>
              <a:gd name="T1" fmla="*/ 1227931 h 21600"/>
              <a:gd name="T2" fmla="*/ 1227138 w 21600"/>
              <a:gd name="T3" fmla="*/ 2455862 h 21600"/>
              <a:gd name="T4" fmla="*/ 0 w 21600"/>
              <a:gd name="T5" fmla="*/ 1227931 h 21600"/>
              <a:gd name="T6" fmla="*/ 1227138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lnTo>
                  <a:pt x="5400" y="5400"/>
                </a:lnTo>
                <a:close/>
              </a:path>
            </a:pathLst>
          </a:custGeom>
          <a:gradFill rotWithShape="1">
            <a:gsLst>
              <a:gs pos="0">
                <a:srgbClr val="DCDCDC"/>
              </a:gs>
              <a:gs pos="100000">
                <a:srgbClr val="969696"/>
              </a:gs>
            </a:gsLst>
            <a:path path="rect">
              <a:fillToRect l="50000" t="50000" r="50000" b="50000"/>
            </a:path>
          </a:gradFill>
          <a:ln w="9525" algn="ctr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black">
          <a:xfrm>
            <a:off x="717550" y="1839938"/>
            <a:ext cx="17462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193583"/>
                </a:solidFill>
                <a:effectLst/>
                <a:uLnTx/>
                <a:uFillTx/>
                <a:ea typeface="宋体" pitchFamily="2" charset="-122"/>
              </a:rPr>
              <a:t>Products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1" i="0" u="none" strike="noStrike" kern="0" cap="none" spc="0" normalizeH="0" baseline="0" noProof="0" smtClean="0">
              <a:ln>
                <a:noFill/>
              </a:ln>
              <a:solidFill>
                <a:srgbClr val="193583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itchFamily="2" charset="-122"/>
              </a:rPr>
              <a:t>Description of the company’s products</a:t>
            </a:r>
          </a:p>
        </p:txBody>
      </p:sp>
      <p:sp>
        <p:nvSpPr>
          <p:cNvPr id="105" name="Rectangle 5"/>
          <p:cNvSpPr>
            <a:spLocks noChangeArrowheads="1"/>
          </p:cNvSpPr>
          <p:nvPr/>
        </p:nvSpPr>
        <p:spPr bwMode="black">
          <a:xfrm>
            <a:off x="6429375" y="4424388"/>
            <a:ext cx="1616075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193583"/>
                </a:solidFill>
                <a:effectLst/>
                <a:uLnTx/>
                <a:uFillTx/>
                <a:ea typeface="宋体" pitchFamily="2" charset="-122"/>
              </a:rPr>
              <a:t>Service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1" i="0" u="none" strike="noStrike" kern="0" cap="none" spc="0" normalizeH="0" baseline="0" noProof="0" smtClean="0">
              <a:ln>
                <a:noFill/>
              </a:ln>
              <a:solidFill>
                <a:srgbClr val="FF9999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itchFamily="2" charset="-122"/>
              </a:rPr>
              <a:t>Description of the company’s service</a:t>
            </a:r>
          </a:p>
        </p:txBody>
      </p:sp>
      <p:sp>
        <p:nvSpPr>
          <p:cNvPr id="106" name="Rectangle 6"/>
          <p:cNvSpPr>
            <a:spLocks noChangeArrowheads="1"/>
          </p:cNvSpPr>
          <p:nvPr/>
        </p:nvSpPr>
        <p:spPr bwMode="black">
          <a:xfrm>
            <a:off x="533400" y="4459313"/>
            <a:ext cx="1925638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b="1">
                <a:ea typeface="宋体" pitchFamily="2" charset="-122"/>
              </a:rPr>
              <a:t>Technology</a:t>
            </a:r>
          </a:p>
          <a:p>
            <a:pPr algn="r"/>
            <a:endParaRPr lang="en-US" altLang="zh-CN" sz="1000" b="1">
              <a:ea typeface="宋体" pitchFamily="2" charset="-122"/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Description of the company’s technology</a:t>
            </a:r>
          </a:p>
        </p:txBody>
      </p:sp>
      <p:sp>
        <p:nvSpPr>
          <p:cNvPr id="107" name="Rectangle 7"/>
          <p:cNvSpPr>
            <a:spLocks noChangeArrowheads="1"/>
          </p:cNvSpPr>
          <p:nvPr/>
        </p:nvSpPr>
        <p:spPr bwMode="black">
          <a:xfrm>
            <a:off x="6421438" y="1779613"/>
            <a:ext cx="1598612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Market</a:t>
            </a:r>
          </a:p>
          <a:p>
            <a:endParaRPr lang="en-US" altLang="zh-CN" sz="1000" b="1">
              <a:ea typeface="宋体" pitchFamily="2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Description of the company’s market</a:t>
            </a:r>
          </a:p>
        </p:txBody>
      </p:sp>
      <p:pic>
        <p:nvPicPr>
          <p:cNvPr id="108" name="Picture 8" descr="circul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459038" y="1644675"/>
            <a:ext cx="12223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Oval 9"/>
          <p:cNvSpPr>
            <a:spLocks noChangeArrowheads="1"/>
          </p:cNvSpPr>
          <p:nvPr/>
        </p:nvSpPr>
        <p:spPr bwMode="gray">
          <a:xfrm>
            <a:off x="2459038" y="1641500"/>
            <a:ext cx="1214437" cy="1233488"/>
          </a:xfrm>
          <a:prstGeom prst="ellipse">
            <a:avLst/>
          </a:prstGeom>
          <a:solidFill>
            <a:srgbClr val="EBD531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pic>
        <p:nvPicPr>
          <p:cNvPr id="110" name="Picture 10" descr="circuler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460625" y="4270400"/>
            <a:ext cx="122078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Oval 11"/>
          <p:cNvSpPr>
            <a:spLocks noChangeArrowheads="1"/>
          </p:cNvSpPr>
          <p:nvPr/>
        </p:nvSpPr>
        <p:spPr bwMode="gray">
          <a:xfrm>
            <a:off x="2460625" y="4267225"/>
            <a:ext cx="1216025" cy="1233488"/>
          </a:xfrm>
          <a:prstGeom prst="ellipse">
            <a:avLst/>
          </a:prstGeom>
          <a:solidFill>
            <a:srgbClr val="04884E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pic>
        <p:nvPicPr>
          <p:cNvPr id="112" name="Picture 12" descr="circul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205413" y="4259288"/>
            <a:ext cx="12223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Oval 13"/>
          <p:cNvSpPr>
            <a:spLocks noChangeArrowheads="1"/>
          </p:cNvSpPr>
          <p:nvPr/>
        </p:nvSpPr>
        <p:spPr bwMode="gray">
          <a:xfrm>
            <a:off x="5205413" y="4246588"/>
            <a:ext cx="1216025" cy="1233487"/>
          </a:xfrm>
          <a:prstGeom prst="ellipse">
            <a:avLst/>
          </a:prstGeom>
          <a:solidFill>
            <a:srgbClr val="EBD531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pic>
        <p:nvPicPr>
          <p:cNvPr id="114" name="Picture 14" descr="circuler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205413" y="1630388"/>
            <a:ext cx="1220787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Oval 15"/>
          <p:cNvSpPr>
            <a:spLocks noChangeArrowheads="1"/>
          </p:cNvSpPr>
          <p:nvPr/>
        </p:nvSpPr>
        <p:spPr bwMode="gray">
          <a:xfrm>
            <a:off x="5205413" y="1628800"/>
            <a:ext cx="1216025" cy="1233488"/>
          </a:xfrm>
          <a:prstGeom prst="ellipse">
            <a:avLst/>
          </a:prstGeom>
          <a:solidFill>
            <a:srgbClr val="04884E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16" name="Text Box 16"/>
          <p:cNvSpPr txBox="1">
            <a:spLocks noChangeArrowheads="1"/>
          </p:cNvSpPr>
          <p:nvPr/>
        </p:nvSpPr>
        <p:spPr bwMode="auto">
          <a:xfrm>
            <a:off x="2695575" y="2305075"/>
            <a:ext cx="739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  <a:ea typeface="宋体" pitchFamily="2" charset="-122"/>
              </a:rPr>
              <a:t>Text </a:t>
            </a:r>
          </a:p>
        </p:txBody>
      </p:sp>
      <p:grpSp>
        <p:nvGrpSpPr>
          <p:cNvPr id="117" name="Group 17"/>
          <p:cNvGrpSpPr>
            <a:grpSpLocks/>
          </p:cNvGrpSpPr>
          <p:nvPr/>
        </p:nvGrpSpPr>
        <p:grpSpPr bwMode="auto">
          <a:xfrm>
            <a:off x="2882900" y="1893913"/>
            <a:ext cx="360363" cy="363537"/>
            <a:chOff x="523" y="2809"/>
            <a:chExt cx="876" cy="882"/>
          </a:xfrm>
        </p:grpSpPr>
        <p:sp>
          <p:nvSpPr>
            <p:cNvPr id="118" name="Oval 18"/>
            <p:cNvSpPr>
              <a:spLocks noChangeArrowheads="1"/>
            </p:cNvSpPr>
            <p:nvPr/>
          </p:nvSpPr>
          <p:spPr bwMode="black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>
                      <a:alpha val="50195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40" name="Line 19"/>
            <p:cNvSpPr>
              <a:spLocks noChangeShapeType="1"/>
            </p:cNvSpPr>
            <p:nvPr/>
          </p:nvSpPr>
          <p:spPr bwMode="black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Line 20"/>
            <p:cNvSpPr>
              <a:spLocks noChangeShapeType="1"/>
            </p:cNvSpPr>
            <p:nvPr/>
          </p:nvSpPr>
          <p:spPr bwMode="black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21"/>
            <p:cNvSpPr>
              <a:spLocks/>
            </p:cNvSpPr>
            <p:nvPr/>
          </p:nvSpPr>
          <p:spPr bwMode="black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>
                      <a:alpha val="50195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2"/>
            <p:cNvSpPr>
              <a:spLocks/>
            </p:cNvSpPr>
            <p:nvPr/>
          </p:nvSpPr>
          <p:spPr bwMode="black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>
                      <a:alpha val="50195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23"/>
            <p:cNvSpPr>
              <a:spLocks/>
            </p:cNvSpPr>
            <p:nvPr/>
          </p:nvSpPr>
          <p:spPr bwMode="black">
            <a:xfrm rot="5400000">
              <a:off x="892" y="3171"/>
              <a:ext cx="114" cy="653"/>
            </a:xfrm>
            <a:custGeom>
              <a:avLst/>
              <a:gdLst>
                <a:gd name="T0" fmla="*/ 97 w 197"/>
                <a:gd name="T1" fmla="*/ 0 h 870"/>
                <a:gd name="T2" fmla="*/ 0 w 197"/>
                <a:gd name="T3" fmla="*/ 327 h 870"/>
                <a:gd name="T4" fmla="*/ 114 w 197"/>
                <a:gd name="T5" fmla="*/ 653 h 8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>
                      <a:alpha val="50195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24"/>
            <p:cNvSpPr>
              <a:spLocks/>
            </p:cNvSpPr>
            <p:nvPr/>
          </p:nvSpPr>
          <p:spPr bwMode="black">
            <a:xfrm rot="16200000" flipV="1">
              <a:off x="900" y="2668"/>
              <a:ext cx="114" cy="653"/>
            </a:xfrm>
            <a:custGeom>
              <a:avLst/>
              <a:gdLst>
                <a:gd name="T0" fmla="*/ 97 w 197"/>
                <a:gd name="T1" fmla="*/ 0 h 870"/>
                <a:gd name="T2" fmla="*/ 0 w 197"/>
                <a:gd name="T3" fmla="*/ 327 h 870"/>
                <a:gd name="T4" fmla="*/ 114 w 197"/>
                <a:gd name="T5" fmla="*/ 653 h 8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>
                      <a:alpha val="50195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6" name="Group 25"/>
          <p:cNvGrpSpPr>
            <a:grpSpLocks/>
          </p:cNvGrpSpPr>
          <p:nvPr/>
        </p:nvGrpSpPr>
        <p:grpSpPr bwMode="auto">
          <a:xfrm>
            <a:off x="5605463" y="4505350"/>
            <a:ext cx="487362" cy="390525"/>
            <a:chOff x="768" y="2024"/>
            <a:chExt cx="422" cy="337"/>
          </a:xfrm>
        </p:grpSpPr>
        <p:sp>
          <p:nvSpPr>
            <p:cNvPr id="147" name="Freeform 26"/>
            <p:cNvSpPr>
              <a:spLocks/>
            </p:cNvSpPr>
            <p:nvPr/>
          </p:nvSpPr>
          <p:spPr bwMode="black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27"/>
            <p:cNvSpPr>
              <a:spLocks/>
            </p:cNvSpPr>
            <p:nvPr/>
          </p:nvSpPr>
          <p:spPr bwMode="black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28"/>
            <p:cNvSpPr>
              <a:spLocks/>
            </p:cNvSpPr>
            <p:nvPr/>
          </p:nvSpPr>
          <p:spPr bwMode="black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29"/>
            <p:cNvSpPr>
              <a:spLocks/>
            </p:cNvSpPr>
            <p:nvPr/>
          </p:nvSpPr>
          <p:spPr bwMode="black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30"/>
            <p:cNvSpPr>
              <a:spLocks/>
            </p:cNvSpPr>
            <p:nvPr/>
          </p:nvSpPr>
          <p:spPr bwMode="black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31"/>
            <p:cNvSpPr>
              <a:spLocks/>
            </p:cNvSpPr>
            <p:nvPr/>
          </p:nvSpPr>
          <p:spPr bwMode="black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Line 32"/>
            <p:cNvSpPr>
              <a:spLocks noChangeShapeType="1"/>
            </p:cNvSpPr>
            <p:nvPr/>
          </p:nvSpPr>
          <p:spPr bwMode="black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Line 33"/>
            <p:cNvSpPr>
              <a:spLocks noChangeShapeType="1"/>
            </p:cNvSpPr>
            <p:nvPr/>
          </p:nvSpPr>
          <p:spPr bwMode="black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Oval 34"/>
            <p:cNvSpPr>
              <a:spLocks noChangeArrowheads="1"/>
            </p:cNvSpPr>
            <p:nvPr/>
          </p:nvSpPr>
          <p:spPr bwMode="black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grpSp>
        <p:nvGrpSpPr>
          <p:cNvPr id="156" name="Group 35"/>
          <p:cNvGrpSpPr>
            <a:grpSpLocks/>
          </p:cNvGrpSpPr>
          <p:nvPr/>
        </p:nvGrpSpPr>
        <p:grpSpPr bwMode="auto">
          <a:xfrm>
            <a:off x="2878138" y="4506938"/>
            <a:ext cx="409575" cy="355600"/>
            <a:chOff x="2310" y="3078"/>
            <a:chExt cx="312" cy="270"/>
          </a:xfrm>
        </p:grpSpPr>
        <p:sp>
          <p:nvSpPr>
            <p:cNvPr id="157" name="AutoShape 36"/>
            <p:cNvSpPr>
              <a:spLocks noChangeArrowheads="1"/>
            </p:cNvSpPr>
            <p:nvPr/>
          </p:nvSpPr>
          <p:spPr bwMode="black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58" name="AutoShape 37"/>
            <p:cNvSpPr>
              <a:spLocks noChangeArrowheads="1"/>
            </p:cNvSpPr>
            <p:nvPr/>
          </p:nvSpPr>
          <p:spPr bwMode="black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59" name="AutoShape 38"/>
            <p:cNvSpPr>
              <a:spLocks noChangeArrowheads="1"/>
            </p:cNvSpPr>
            <p:nvPr/>
          </p:nvSpPr>
          <p:spPr bwMode="black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60" name="Line 39"/>
            <p:cNvSpPr>
              <a:spLocks noChangeShapeType="1"/>
            </p:cNvSpPr>
            <p:nvPr/>
          </p:nvSpPr>
          <p:spPr bwMode="black">
            <a:xfrm flipH="1">
              <a:off x="2530" y="3305"/>
              <a:ext cx="47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Line 40"/>
            <p:cNvSpPr>
              <a:spLocks noChangeShapeType="1"/>
            </p:cNvSpPr>
            <p:nvPr/>
          </p:nvSpPr>
          <p:spPr bwMode="black">
            <a:xfrm flipH="1">
              <a:off x="2447" y="3134"/>
              <a:ext cx="7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B6B6B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Line 41"/>
            <p:cNvSpPr>
              <a:spLocks noChangeShapeType="1"/>
            </p:cNvSpPr>
            <p:nvPr/>
          </p:nvSpPr>
          <p:spPr bwMode="black">
            <a:xfrm flipH="1">
              <a:off x="2467" y="3154"/>
              <a:ext cx="4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B6B6B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Line 42"/>
            <p:cNvSpPr>
              <a:spLocks noChangeShapeType="1"/>
            </p:cNvSpPr>
            <p:nvPr/>
          </p:nvSpPr>
          <p:spPr bwMode="black">
            <a:xfrm flipH="1">
              <a:off x="2480" y="3216"/>
              <a:ext cx="34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B6B6B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4" name="Group 43"/>
          <p:cNvGrpSpPr>
            <a:grpSpLocks/>
          </p:cNvGrpSpPr>
          <p:nvPr/>
        </p:nvGrpSpPr>
        <p:grpSpPr bwMode="auto">
          <a:xfrm>
            <a:off x="5595938" y="1893913"/>
            <a:ext cx="519112" cy="330200"/>
            <a:chOff x="3824" y="1835"/>
            <a:chExt cx="491" cy="312"/>
          </a:xfrm>
        </p:grpSpPr>
        <p:grpSp>
          <p:nvGrpSpPr>
            <p:cNvPr id="165" name="Group 44"/>
            <p:cNvGrpSpPr>
              <a:grpSpLocks/>
            </p:cNvGrpSpPr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67" name="Freeform 45"/>
              <p:cNvSpPr>
                <a:spLocks/>
              </p:cNvSpPr>
              <p:nvPr/>
            </p:nvSpPr>
            <p:spPr bwMode="black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rgbClr val="000000">
                  <a:alpha val="59999"/>
                </a:srgbClr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46"/>
              <p:cNvSpPr>
                <a:spLocks/>
              </p:cNvSpPr>
              <p:nvPr/>
            </p:nvSpPr>
            <p:spPr bwMode="black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Line 47"/>
              <p:cNvSpPr>
                <a:spLocks noChangeShapeType="1"/>
              </p:cNvSpPr>
              <p:nvPr/>
            </p:nvSpPr>
            <p:spPr bwMode="black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6" name="Freeform 48"/>
            <p:cNvSpPr>
              <a:spLocks/>
            </p:cNvSpPr>
            <p:nvPr/>
          </p:nvSpPr>
          <p:spPr bwMode="black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>
                <a:alpha val="59999"/>
              </a:srgbClr>
            </a:solidFill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0" name="Text Box 49"/>
          <p:cNvSpPr txBox="1">
            <a:spLocks noChangeArrowheads="1"/>
          </p:cNvSpPr>
          <p:nvPr/>
        </p:nvSpPr>
        <p:spPr bwMode="auto">
          <a:xfrm>
            <a:off x="5441950" y="2305075"/>
            <a:ext cx="739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  <a:ea typeface="宋体" pitchFamily="2" charset="-122"/>
              </a:rPr>
              <a:t>Text </a:t>
            </a:r>
          </a:p>
        </p:txBody>
      </p:sp>
      <p:sp>
        <p:nvSpPr>
          <p:cNvPr id="171" name="Text Box 50"/>
          <p:cNvSpPr txBox="1">
            <a:spLocks noChangeArrowheads="1"/>
          </p:cNvSpPr>
          <p:nvPr/>
        </p:nvSpPr>
        <p:spPr bwMode="auto">
          <a:xfrm>
            <a:off x="2697163" y="4960963"/>
            <a:ext cx="739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  <a:ea typeface="宋体" pitchFamily="2" charset="-122"/>
              </a:rPr>
              <a:t>Text </a:t>
            </a:r>
          </a:p>
        </p:txBody>
      </p:sp>
      <p:sp>
        <p:nvSpPr>
          <p:cNvPr id="172" name="Text Box 51"/>
          <p:cNvSpPr txBox="1">
            <a:spLocks noChangeArrowheads="1"/>
          </p:cNvSpPr>
          <p:nvPr/>
        </p:nvSpPr>
        <p:spPr bwMode="auto">
          <a:xfrm>
            <a:off x="5441950" y="4960963"/>
            <a:ext cx="739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8EC57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  <a:ea typeface="宋体" pitchFamily="2" charset="-122"/>
              </a:rPr>
              <a:t>Text </a:t>
            </a:r>
          </a:p>
        </p:txBody>
      </p:sp>
      <p:sp>
        <p:nvSpPr>
          <p:cNvPr id="173" name="Text Box 52"/>
          <p:cNvSpPr txBox="1">
            <a:spLocks noChangeArrowheads="1"/>
          </p:cNvSpPr>
          <p:nvPr/>
        </p:nvSpPr>
        <p:spPr bwMode="auto">
          <a:xfrm>
            <a:off x="3833813" y="3179788"/>
            <a:ext cx="12287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00"/>
                </a:solidFill>
                <a:ea typeface="宋体" pitchFamily="2" charset="-122"/>
              </a:rPr>
              <a:t>Title</a:t>
            </a:r>
          </a:p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33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918</cp:revision>
  <dcterms:created xsi:type="dcterms:W3CDTF">2009-02-11T05:37:22Z</dcterms:created>
  <dcterms:modified xsi:type="dcterms:W3CDTF">2012-10-30T04:14:17Z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