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358" r:id="rId2"/>
    <p:sldId id="359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2012/10/27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2012/10/27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AutoShape 2"/>
          <p:cNvSpPr>
            <a:spLocks noChangeArrowheads="1"/>
          </p:cNvSpPr>
          <p:nvPr/>
        </p:nvSpPr>
        <p:spPr bwMode="auto">
          <a:xfrm>
            <a:off x="6443837" y="5301208"/>
            <a:ext cx="1368425" cy="863600"/>
          </a:xfrm>
          <a:prstGeom prst="downArrow">
            <a:avLst>
              <a:gd name="adj1" fmla="val 62648"/>
              <a:gd name="adj2" fmla="val 28491"/>
            </a:avLst>
          </a:prstGeom>
          <a:solidFill>
            <a:srgbClr val="DDDDDD"/>
          </a:solidFill>
          <a:ln w="3175" algn="ctr">
            <a:solidFill>
              <a:srgbClr val="80808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38" name="Text Box 3"/>
          <p:cNvSpPr txBox="1">
            <a:spLocks noChangeArrowheads="1"/>
          </p:cNvSpPr>
          <p:nvPr/>
        </p:nvSpPr>
        <p:spPr bwMode="auto">
          <a:xfrm>
            <a:off x="6743874" y="5850656"/>
            <a:ext cx="782638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rgbClr val="333333"/>
                </a:solidFill>
                <a:ea typeface="宋体" pitchFamily="2" charset="-122"/>
              </a:rPr>
              <a:t>Negative</a:t>
            </a:r>
          </a:p>
        </p:txBody>
      </p:sp>
      <p:sp>
        <p:nvSpPr>
          <p:cNvPr id="39" name="AutoShape 4"/>
          <p:cNvSpPr>
            <a:spLocks noChangeArrowheads="1"/>
          </p:cNvSpPr>
          <p:nvPr/>
        </p:nvSpPr>
        <p:spPr bwMode="auto">
          <a:xfrm>
            <a:off x="7848774" y="2059706"/>
            <a:ext cx="1044575" cy="1366838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DDDDDD"/>
          </a:solidFill>
          <a:ln w="3175" algn="ctr">
            <a:solidFill>
              <a:srgbClr val="80808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0" name="AutoShape 5"/>
          <p:cNvSpPr>
            <a:spLocks noChangeArrowheads="1"/>
          </p:cNvSpPr>
          <p:nvPr/>
        </p:nvSpPr>
        <p:spPr bwMode="auto">
          <a:xfrm>
            <a:off x="7848774" y="4364756"/>
            <a:ext cx="1044575" cy="1366838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DDDDDD"/>
          </a:solidFill>
          <a:ln w="3175" algn="ctr">
            <a:solidFill>
              <a:srgbClr val="80808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1" name="AutoShape 6"/>
          <p:cNvSpPr>
            <a:spLocks noChangeArrowheads="1"/>
          </p:cNvSpPr>
          <p:nvPr/>
        </p:nvSpPr>
        <p:spPr bwMode="auto">
          <a:xfrm>
            <a:off x="1187624" y="5301208"/>
            <a:ext cx="1368425" cy="863600"/>
          </a:xfrm>
          <a:prstGeom prst="downArrow">
            <a:avLst>
              <a:gd name="adj1" fmla="val 62648"/>
              <a:gd name="adj2" fmla="val 28491"/>
            </a:avLst>
          </a:prstGeom>
          <a:solidFill>
            <a:srgbClr val="DDDDDD"/>
          </a:solidFill>
          <a:ln w="3175" algn="ctr">
            <a:solidFill>
              <a:srgbClr val="80808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3" name="Rectangle 9"/>
          <p:cNvSpPr>
            <a:spLocks noChangeArrowheads="1"/>
          </p:cNvSpPr>
          <p:nvPr/>
        </p:nvSpPr>
        <p:spPr bwMode="auto">
          <a:xfrm>
            <a:off x="1259062" y="978619"/>
            <a:ext cx="3313112" cy="2376487"/>
          </a:xfrm>
          <a:prstGeom prst="rect">
            <a:avLst/>
          </a:prstGeom>
          <a:gradFill rotWithShape="1">
            <a:gsLst>
              <a:gs pos="0">
                <a:srgbClr val="FF3300"/>
              </a:gs>
              <a:gs pos="100000">
                <a:srgbClr val="FFCC66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4" name="Rectangle 10"/>
          <p:cNvSpPr>
            <a:spLocks noChangeArrowheads="1"/>
          </p:cNvSpPr>
          <p:nvPr/>
        </p:nvSpPr>
        <p:spPr bwMode="auto">
          <a:xfrm>
            <a:off x="4572174" y="978619"/>
            <a:ext cx="3313113" cy="2376487"/>
          </a:xfrm>
          <a:prstGeom prst="rect">
            <a:avLst/>
          </a:prstGeom>
          <a:gradFill rotWithShape="1">
            <a:gsLst>
              <a:gs pos="0">
                <a:srgbClr val="CCFF33"/>
              </a:gs>
              <a:gs pos="100000">
                <a:srgbClr val="669900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5" name="Rectangle 11"/>
          <p:cNvSpPr>
            <a:spLocks noChangeArrowheads="1"/>
          </p:cNvSpPr>
          <p:nvPr/>
        </p:nvSpPr>
        <p:spPr bwMode="auto">
          <a:xfrm>
            <a:off x="4572174" y="3355106"/>
            <a:ext cx="3313113" cy="2376488"/>
          </a:xfrm>
          <a:prstGeom prst="rect">
            <a:avLst/>
          </a:prstGeom>
          <a:gradFill rotWithShape="1">
            <a:gsLst>
              <a:gs pos="0">
                <a:srgbClr val="FF0000"/>
              </a:gs>
              <a:gs pos="100000">
                <a:srgbClr val="990000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6" name="Rectangle 12"/>
          <p:cNvSpPr>
            <a:spLocks noChangeArrowheads="1"/>
          </p:cNvSpPr>
          <p:nvPr/>
        </p:nvSpPr>
        <p:spPr bwMode="auto">
          <a:xfrm>
            <a:off x="1259062" y="3355106"/>
            <a:ext cx="3313112" cy="2376488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rgbClr val="99CCFF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7" name="Text Box 13"/>
          <p:cNvSpPr txBox="1">
            <a:spLocks noChangeArrowheads="1"/>
          </p:cNvSpPr>
          <p:nvPr/>
        </p:nvSpPr>
        <p:spPr bwMode="auto">
          <a:xfrm>
            <a:off x="1403524" y="1267544"/>
            <a:ext cx="143351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1600" b="1">
                <a:solidFill>
                  <a:srgbClr val="333333"/>
                </a:solidFill>
                <a:ea typeface="宋体" pitchFamily="2" charset="-122"/>
              </a:rPr>
              <a:t>STRENGTHS</a:t>
            </a:r>
          </a:p>
        </p:txBody>
      </p:sp>
      <p:sp>
        <p:nvSpPr>
          <p:cNvPr id="48" name="Text Box 14"/>
          <p:cNvSpPr txBox="1">
            <a:spLocks noChangeArrowheads="1"/>
          </p:cNvSpPr>
          <p:nvPr/>
        </p:nvSpPr>
        <p:spPr bwMode="auto">
          <a:xfrm>
            <a:off x="6156499" y="1267544"/>
            <a:ext cx="162401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r>
              <a:rPr lang="en-US" altLang="zh-CN" sz="1600" b="1">
                <a:solidFill>
                  <a:srgbClr val="333333"/>
                </a:solidFill>
                <a:ea typeface="宋体" pitchFamily="2" charset="-122"/>
              </a:rPr>
              <a:t>WEAKNESSES</a:t>
            </a:r>
          </a:p>
        </p:txBody>
      </p:sp>
      <p:sp>
        <p:nvSpPr>
          <p:cNvPr id="49" name="Text Box 15"/>
          <p:cNvSpPr txBox="1">
            <a:spLocks noChangeArrowheads="1"/>
          </p:cNvSpPr>
          <p:nvPr/>
        </p:nvSpPr>
        <p:spPr bwMode="auto">
          <a:xfrm>
            <a:off x="1413049" y="5155331"/>
            <a:ext cx="18415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1600" b="1">
                <a:solidFill>
                  <a:srgbClr val="333333"/>
                </a:solidFill>
                <a:ea typeface="宋体" pitchFamily="2" charset="-122"/>
              </a:rPr>
              <a:t>OPPORTUNITIES</a:t>
            </a:r>
          </a:p>
        </p:txBody>
      </p:sp>
      <p:sp>
        <p:nvSpPr>
          <p:cNvPr id="50" name="Text Box 16"/>
          <p:cNvSpPr txBox="1">
            <a:spLocks noChangeArrowheads="1"/>
          </p:cNvSpPr>
          <p:nvPr/>
        </p:nvSpPr>
        <p:spPr bwMode="auto">
          <a:xfrm>
            <a:off x="6640687" y="5155331"/>
            <a:ext cx="11398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r>
              <a:rPr lang="en-US" altLang="zh-CN" sz="1600" b="1">
                <a:solidFill>
                  <a:schemeClr val="bg1"/>
                </a:solidFill>
                <a:ea typeface="宋体" pitchFamily="2" charset="-122"/>
              </a:rPr>
              <a:t>THREATS</a:t>
            </a:r>
          </a:p>
        </p:txBody>
      </p:sp>
      <p:sp>
        <p:nvSpPr>
          <p:cNvPr id="51" name="Text Box 17"/>
          <p:cNvSpPr txBox="1">
            <a:spLocks noChangeArrowheads="1"/>
          </p:cNvSpPr>
          <p:nvPr/>
        </p:nvSpPr>
        <p:spPr bwMode="auto">
          <a:xfrm>
            <a:off x="3314874" y="476672"/>
            <a:ext cx="1257300" cy="187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11700" dirty="0">
                <a:solidFill>
                  <a:schemeClr val="bg1"/>
                </a:solidFill>
                <a:latin typeface="Arial Black" pitchFamily="34" charset="0"/>
                <a:ea typeface="宋体" pitchFamily="2" charset="-122"/>
              </a:rPr>
              <a:t>S</a:t>
            </a:r>
          </a:p>
        </p:txBody>
      </p:sp>
      <p:sp>
        <p:nvSpPr>
          <p:cNvPr id="52" name="Text Box 18"/>
          <p:cNvSpPr txBox="1">
            <a:spLocks noChangeArrowheads="1"/>
          </p:cNvSpPr>
          <p:nvPr/>
        </p:nvSpPr>
        <p:spPr bwMode="auto">
          <a:xfrm>
            <a:off x="4548362" y="476672"/>
            <a:ext cx="1670050" cy="187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11700">
                <a:solidFill>
                  <a:schemeClr val="bg1"/>
                </a:solidFill>
                <a:latin typeface="Arial Black" pitchFamily="34" charset="0"/>
                <a:ea typeface="宋体" pitchFamily="2" charset="-122"/>
              </a:rPr>
              <a:t>W</a:t>
            </a:r>
          </a:p>
        </p:txBody>
      </p:sp>
      <p:sp>
        <p:nvSpPr>
          <p:cNvPr id="53" name="Text Box 19"/>
          <p:cNvSpPr txBox="1">
            <a:spLocks noChangeArrowheads="1"/>
          </p:cNvSpPr>
          <p:nvPr/>
        </p:nvSpPr>
        <p:spPr bwMode="auto">
          <a:xfrm>
            <a:off x="3149774" y="4650506"/>
            <a:ext cx="1422400" cy="187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11700">
                <a:solidFill>
                  <a:schemeClr val="bg1"/>
                </a:solidFill>
                <a:latin typeface="Arial Black" pitchFamily="34" charset="0"/>
                <a:ea typeface="宋体" pitchFamily="2" charset="-122"/>
              </a:rPr>
              <a:t>O</a:t>
            </a:r>
          </a:p>
        </p:txBody>
      </p:sp>
      <p:sp>
        <p:nvSpPr>
          <p:cNvPr id="54" name="Text Box 20"/>
          <p:cNvSpPr txBox="1">
            <a:spLocks noChangeArrowheads="1"/>
          </p:cNvSpPr>
          <p:nvPr/>
        </p:nvSpPr>
        <p:spPr bwMode="auto">
          <a:xfrm>
            <a:off x="4529312" y="4650506"/>
            <a:ext cx="1257300" cy="187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11700">
                <a:solidFill>
                  <a:schemeClr val="bg1"/>
                </a:solidFill>
                <a:latin typeface="Arial Black" pitchFamily="34" charset="0"/>
                <a:ea typeface="宋体" pitchFamily="2" charset="-122"/>
              </a:rPr>
              <a:t>T</a:t>
            </a:r>
          </a:p>
        </p:txBody>
      </p:sp>
      <p:sp>
        <p:nvSpPr>
          <p:cNvPr id="55" name="Text Box 21"/>
          <p:cNvSpPr txBox="1">
            <a:spLocks noChangeArrowheads="1"/>
          </p:cNvSpPr>
          <p:nvPr/>
        </p:nvSpPr>
        <p:spPr bwMode="auto">
          <a:xfrm>
            <a:off x="7934499" y="2515319"/>
            <a:ext cx="733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1200">
                <a:solidFill>
                  <a:srgbClr val="333333"/>
                </a:solidFill>
                <a:ea typeface="宋体" pitchFamily="2" charset="-122"/>
              </a:rPr>
              <a:t>Internal </a:t>
            </a:r>
          </a:p>
          <a:p>
            <a:pPr eaLnBrk="1" hangingPunct="1"/>
            <a:r>
              <a:rPr lang="en-US" altLang="zh-CN" sz="1200">
                <a:solidFill>
                  <a:srgbClr val="333333"/>
                </a:solidFill>
                <a:ea typeface="宋体" pitchFamily="2" charset="-122"/>
              </a:rPr>
              <a:t>factors</a:t>
            </a:r>
          </a:p>
        </p:txBody>
      </p:sp>
      <p:sp>
        <p:nvSpPr>
          <p:cNvPr id="56" name="Text Box 22"/>
          <p:cNvSpPr txBox="1">
            <a:spLocks noChangeArrowheads="1"/>
          </p:cNvSpPr>
          <p:nvPr/>
        </p:nvSpPr>
        <p:spPr bwMode="auto">
          <a:xfrm>
            <a:off x="7934499" y="4820369"/>
            <a:ext cx="741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1200">
                <a:solidFill>
                  <a:srgbClr val="333333"/>
                </a:solidFill>
                <a:ea typeface="宋体" pitchFamily="2" charset="-122"/>
              </a:rPr>
              <a:t>External</a:t>
            </a:r>
          </a:p>
          <a:p>
            <a:pPr eaLnBrk="1" hangingPunct="1"/>
            <a:r>
              <a:rPr lang="en-US" altLang="zh-CN" sz="1200">
                <a:solidFill>
                  <a:srgbClr val="333333"/>
                </a:solidFill>
                <a:ea typeface="宋体" pitchFamily="2" charset="-122"/>
              </a:rPr>
              <a:t>factors</a:t>
            </a:r>
          </a:p>
        </p:txBody>
      </p:sp>
      <p:sp>
        <p:nvSpPr>
          <p:cNvPr id="57" name="Text Box 23"/>
          <p:cNvSpPr txBox="1">
            <a:spLocks noChangeArrowheads="1"/>
          </p:cNvSpPr>
          <p:nvPr/>
        </p:nvSpPr>
        <p:spPr bwMode="auto">
          <a:xfrm>
            <a:off x="1513062" y="5850656"/>
            <a:ext cx="715962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rgbClr val="333333"/>
                </a:solidFill>
                <a:ea typeface="宋体" pitchFamily="2" charset="-122"/>
              </a:rPr>
              <a:t>Positive</a:t>
            </a:r>
          </a:p>
        </p:txBody>
      </p:sp>
      <p:sp>
        <p:nvSpPr>
          <p:cNvPr id="58" name="Text Box 24"/>
          <p:cNvSpPr txBox="1">
            <a:spLocks noChangeArrowheads="1"/>
          </p:cNvSpPr>
          <p:nvPr/>
        </p:nvSpPr>
        <p:spPr bwMode="auto">
          <a:xfrm>
            <a:off x="1259062" y="1986681"/>
            <a:ext cx="3024187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63538" indent="-2762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eaLnBrk="1" hangingPunct="1">
              <a:buFontTx/>
              <a:buChar char="•"/>
            </a:pPr>
            <a:r>
              <a:rPr lang="en-US" altLang="zh-CN" sz="1200">
                <a:solidFill>
                  <a:schemeClr val="bg1"/>
                </a:solidFill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defTabSz="914400" eaLnBrk="1" hangingPunct="1">
              <a:buFontTx/>
              <a:buChar char="•"/>
            </a:pPr>
            <a:r>
              <a:rPr lang="en-US" altLang="zh-CN" sz="1200">
                <a:solidFill>
                  <a:schemeClr val="bg1"/>
                </a:solidFill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defTabSz="914400" eaLnBrk="1" hangingPunct="1">
              <a:buFontTx/>
              <a:buChar char="•"/>
            </a:pPr>
            <a:r>
              <a:rPr lang="en-US" altLang="zh-CN" sz="1200">
                <a:solidFill>
                  <a:schemeClr val="bg1"/>
                </a:solidFill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defTabSz="914400" eaLnBrk="1" hangingPunct="1">
              <a:buFontTx/>
              <a:buChar char="•"/>
            </a:pPr>
            <a:r>
              <a:rPr lang="en-US" altLang="zh-CN" sz="1200">
                <a:solidFill>
                  <a:schemeClr val="bg1"/>
                </a:solidFill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defTabSz="914400" eaLnBrk="1" hangingPunct="1">
              <a:buFontTx/>
              <a:buChar char="•"/>
            </a:pPr>
            <a:r>
              <a:rPr lang="en-US" altLang="zh-CN" sz="1200">
                <a:solidFill>
                  <a:schemeClr val="bg1"/>
                </a:solidFill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defTabSz="914400" eaLnBrk="1" hangingPunct="1">
              <a:buFontTx/>
              <a:buChar char="•"/>
            </a:pPr>
            <a:r>
              <a:rPr lang="en-US" altLang="zh-CN" sz="1200">
                <a:solidFill>
                  <a:schemeClr val="bg1"/>
                </a:solidFill>
                <a:latin typeface="Verdana" pitchFamily="34" charset="0"/>
                <a:ea typeface="宋体" pitchFamily="2" charset="-122"/>
              </a:rPr>
              <a:t>Your text goes here</a:t>
            </a:r>
          </a:p>
        </p:txBody>
      </p:sp>
      <p:sp>
        <p:nvSpPr>
          <p:cNvPr id="59" name="Text Box 25"/>
          <p:cNvSpPr txBox="1">
            <a:spLocks noChangeArrowheads="1"/>
          </p:cNvSpPr>
          <p:nvPr/>
        </p:nvSpPr>
        <p:spPr bwMode="auto">
          <a:xfrm>
            <a:off x="4572174" y="1986681"/>
            <a:ext cx="3024188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63538" indent="-2762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eaLnBrk="1" hangingPunct="1">
              <a:buFontTx/>
              <a:buChar char="•"/>
            </a:pPr>
            <a:r>
              <a:rPr lang="en-US" altLang="zh-CN" sz="1200">
                <a:solidFill>
                  <a:schemeClr val="bg1"/>
                </a:solidFill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defTabSz="914400" eaLnBrk="1" hangingPunct="1">
              <a:buFontTx/>
              <a:buChar char="•"/>
            </a:pPr>
            <a:r>
              <a:rPr lang="en-US" altLang="zh-CN" sz="1200">
                <a:solidFill>
                  <a:schemeClr val="bg1"/>
                </a:solidFill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defTabSz="914400" eaLnBrk="1" hangingPunct="1">
              <a:buFontTx/>
              <a:buChar char="•"/>
            </a:pPr>
            <a:r>
              <a:rPr lang="en-US" altLang="zh-CN" sz="1200">
                <a:solidFill>
                  <a:schemeClr val="bg1"/>
                </a:solidFill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defTabSz="914400" eaLnBrk="1" hangingPunct="1">
              <a:buFontTx/>
              <a:buChar char="•"/>
            </a:pPr>
            <a:r>
              <a:rPr lang="en-US" altLang="zh-CN" sz="1200">
                <a:solidFill>
                  <a:schemeClr val="bg1"/>
                </a:solidFill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defTabSz="914400" eaLnBrk="1" hangingPunct="1">
              <a:buFontTx/>
              <a:buChar char="•"/>
            </a:pPr>
            <a:r>
              <a:rPr lang="en-US" altLang="zh-CN" sz="1200">
                <a:solidFill>
                  <a:schemeClr val="bg1"/>
                </a:solidFill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defTabSz="914400" eaLnBrk="1" hangingPunct="1">
              <a:buFontTx/>
              <a:buChar char="•"/>
            </a:pPr>
            <a:r>
              <a:rPr lang="en-US" altLang="zh-CN" sz="1200">
                <a:solidFill>
                  <a:schemeClr val="bg1"/>
                </a:solidFill>
                <a:latin typeface="Verdana" pitchFamily="34" charset="0"/>
                <a:ea typeface="宋体" pitchFamily="2" charset="-122"/>
              </a:rPr>
              <a:t>Your text goes here</a:t>
            </a:r>
          </a:p>
        </p:txBody>
      </p:sp>
      <p:sp>
        <p:nvSpPr>
          <p:cNvPr id="60" name="Text Box 26"/>
          <p:cNvSpPr txBox="1">
            <a:spLocks noChangeArrowheads="1"/>
          </p:cNvSpPr>
          <p:nvPr/>
        </p:nvSpPr>
        <p:spPr bwMode="auto">
          <a:xfrm>
            <a:off x="1259062" y="3463056"/>
            <a:ext cx="3024187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63538" indent="-2762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eaLnBrk="1" hangingPunct="1">
              <a:buFontTx/>
              <a:buChar char="•"/>
            </a:pPr>
            <a:r>
              <a:rPr lang="en-US" altLang="zh-CN" sz="1200">
                <a:solidFill>
                  <a:schemeClr val="bg1"/>
                </a:solidFill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defTabSz="914400" eaLnBrk="1" hangingPunct="1">
              <a:buFontTx/>
              <a:buChar char="•"/>
            </a:pPr>
            <a:r>
              <a:rPr lang="en-US" altLang="zh-CN" sz="1200">
                <a:solidFill>
                  <a:schemeClr val="bg1"/>
                </a:solidFill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defTabSz="914400" eaLnBrk="1" hangingPunct="1">
              <a:buFontTx/>
              <a:buChar char="•"/>
            </a:pPr>
            <a:r>
              <a:rPr lang="en-US" altLang="zh-CN" sz="1200">
                <a:solidFill>
                  <a:schemeClr val="bg1"/>
                </a:solidFill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defTabSz="914400" eaLnBrk="1" hangingPunct="1">
              <a:buFontTx/>
              <a:buChar char="•"/>
            </a:pPr>
            <a:r>
              <a:rPr lang="en-US" altLang="zh-CN" sz="1200">
                <a:solidFill>
                  <a:schemeClr val="bg1"/>
                </a:solidFill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defTabSz="914400" eaLnBrk="1" hangingPunct="1">
              <a:buFontTx/>
              <a:buChar char="•"/>
            </a:pPr>
            <a:r>
              <a:rPr lang="en-US" altLang="zh-CN" sz="1200">
                <a:solidFill>
                  <a:schemeClr val="bg1"/>
                </a:solidFill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defTabSz="914400" eaLnBrk="1" hangingPunct="1">
              <a:buFontTx/>
              <a:buChar char="•"/>
            </a:pPr>
            <a:r>
              <a:rPr lang="en-US" altLang="zh-CN" sz="1200">
                <a:solidFill>
                  <a:schemeClr val="bg1"/>
                </a:solidFill>
                <a:latin typeface="Verdana" pitchFamily="34" charset="0"/>
                <a:ea typeface="宋体" pitchFamily="2" charset="-122"/>
              </a:rPr>
              <a:t>Your text goes here</a:t>
            </a:r>
          </a:p>
        </p:txBody>
      </p:sp>
      <p:sp>
        <p:nvSpPr>
          <p:cNvPr id="61" name="Text Box 27"/>
          <p:cNvSpPr txBox="1">
            <a:spLocks noChangeArrowheads="1"/>
          </p:cNvSpPr>
          <p:nvPr/>
        </p:nvSpPr>
        <p:spPr bwMode="auto">
          <a:xfrm>
            <a:off x="4572174" y="3463056"/>
            <a:ext cx="3024188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63538" indent="-2762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eaLnBrk="1" hangingPunct="1">
              <a:buFontTx/>
              <a:buChar char="•"/>
            </a:pPr>
            <a:r>
              <a:rPr lang="en-US" altLang="zh-CN" sz="1200">
                <a:solidFill>
                  <a:schemeClr val="bg1"/>
                </a:solidFill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defTabSz="914400" eaLnBrk="1" hangingPunct="1">
              <a:buFontTx/>
              <a:buChar char="•"/>
            </a:pPr>
            <a:r>
              <a:rPr lang="en-US" altLang="zh-CN" sz="1200">
                <a:solidFill>
                  <a:schemeClr val="bg1"/>
                </a:solidFill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defTabSz="914400" eaLnBrk="1" hangingPunct="1">
              <a:buFontTx/>
              <a:buChar char="•"/>
            </a:pPr>
            <a:r>
              <a:rPr lang="en-US" altLang="zh-CN" sz="1200">
                <a:solidFill>
                  <a:schemeClr val="bg1"/>
                </a:solidFill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defTabSz="914400" eaLnBrk="1" hangingPunct="1">
              <a:buFontTx/>
              <a:buChar char="•"/>
            </a:pPr>
            <a:r>
              <a:rPr lang="en-US" altLang="zh-CN" sz="1200">
                <a:solidFill>
                  <a:schemeClr val="bg1"/>
                </a:solidFill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defTabSz="914400" eaLnBrk="1" hangingPunct="1">
              <a:buFontTx/>
              <a:buChar char="•"/>
            </a:pPr>
            <a:r>
              <a:rPr lang="en-US" altLang="zh-CN" sz="1200">
                <a:solidFill>
                  <a:schemeClr val="bg1"/>
                </a:solidFill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defTabSz="914400" eaLnBrk="1" hangingPunct="1">
              <a:buFontTx/>
              <a:buChar char="•"/>
            </a:pPr>
            <a:r>
              <a:rPr lang="en-US" altLang="zh-CN" sz="1200">
                <a:solidFill>
                  <a:schemeClr val="bg1"/>
                </a:solidFill>
                <a:latin typeface="Verdana" pitchFamily="34" charset="0"/>
                <a:ea typeface="宋体" pitchFamily="2" charset="-122"/>
              </a:rPr>
              <a:t>Your text goes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21"/>
          <p:cNvGrpSpPr>
            <a:grpSpLocks/>
          </p:cNvGrpSpPr>
          <p:nvPr/>
        </p:nvGrpSpPr>
        <p:grpSpPr bwMode="auto">
          <a:xfrm>
            <a:off x="2266950" y="836712"/>
            <a:ext cx="4608513" cy="5481637"/>
            <a:chOff x="1428" y="456"/>
            <a:chExt cx="2903" cy="3453"/>
          </a:xfrm>
        </p:grpSpPr>
        <p:sp>
          <p:nvSpPr>
            <p:cNvPr id="49" name="Freeform 4"/>
            <p:cNvSpPr>
              <a:spLocks/>
            </p:cNvSpPr>
            <p:nvPr/>
          </p:nvSpPr>
          <p:spPr bwMode="auto">
            <a:xfrm>
              <a:off x="2921" y="708"/>
              <a:ext cx="1402" cy="1410"/>
            </a:xfrm>
            <a:custGeom>
              <a:avLst/>
              <a:gdLst/>
              <a:ahLst/>
              <a:cxnLst>
                <a:cxn ang="0">
                  <a:pos x="167" y="167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68"/>
                </a:cxn>
                <a:cxn ang="0">
                  <a:pos x="167" y="167"/>
                </a:cxn>
              </a:cxnLst>
              <a:rect l="0" t="0" r="r" b="b"/>
              <a:pathLst>
                <a:path w="167" h="168">
                  <a:moveTo>
                    <a:pt x="167" y="167"/>
                  </a:moveTo>
                  <a:cubicBezTo>
                    <a:pt x="167" y="75"/>
                    <a:pt x="92" y="1"/>
                    <a:pt x="0" y="1"/>
                  </a:cubicBezTo>
                  <a:cubicBezTo>
                    <a:pt x="0" y="0"/>
                    <a:pt x="0" y="1"/>
                    <a:pt x="0" y="1"/>
                  </a:cubicBezTo>
                  <a:lnTo>
                    <a:pt x="0" y="168"/>
                  </a:lnTo>
                  <a:lnTo>
                    <a:pt x="167" y="167"/>
                  </a:lnTo>
                  <a:close/>
                </a:path>
              </a:pathLst>
            </a:custGeom>
            <a:gradFill rotWithShape="1">
              <a:gsLst>
                <a:gs pos="0">
                  <a:srgbClr val="CCFF33"/>
                </a:gs>
                <a:gs pos="100000">
                  <a:srgbClr val="669900"/>
                </a:gs>
              </a:gsLst>
              <a:lin ang="18900000" scaled="1"/>
            </a:gradFill>
            <a:ln w="9525">
              <a:noFill/>
              <a:prstDash val="solid"/>
              <a:round/>
              <a:headEnd/>
              <a:tailEnd/>
            </a:ln>
            <a:effectLst>
              <a:outerShdw dist="35921" dir="2700000" algn="ctr" rotWithShape="0">
                <a:schemeClr val="tx1">
                  <a:alpha val="50000"/>
                </a:schemeClr>
              </a:outerShdw>
            </a:effectLst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0" name="Freeform 5"/>
            <p:cNvSpPr>
              <a:spLocks/>
            </p:cNvSpPr>
            <p:nvPr/>
          </p:nvSpPr>
          <p:spPr bwMode="auto">
            <a:xfrm>
              <a:off x="2913" y="2193"/>
              <a:ext cx="1418" cy="1418"/>
            </a:xfrm>
            <a:custGeom>
              <a:avLst/>
              <a:gdLst/>
              <a:ahLst/>
              <a:cxnLst>
                <a:cxn ang="0">
                  <a:pos x="0" y="168"/>
                </a:cxn>
                <a:cxn ang="0">
                  <a:pos x="1" y="168"/>
                </a:cxn>
                <a:cxn ang="0">
                  <a:pos x="169" y="1"/>
                </a:cxn>
                <a:cxn ang="0">
                  <a:pos x="168" y="0"/>
                </a:cxn>
                <a:cxn ang="0">
                  <a:pos x="1" y="1"/>
                </a:cxn>
                <a:cxn ang="0">
                  <a:pos x="0" y="168"/>
                </a:cxn>
              </a:cxnLst>
              <a:rect l="0" t="0" r="r" b="b"/>
              <a:pathLst>
                <a:path w="169" h="169">
                  <a:moveTo>
                    <a:pt x="0" y="168"/>
                  </a:moveTo>
                  <a:cubicBezTo>
                    <a:pt x="1" y="168"/>
                    <a:pt x="1" y="168"/>
                    <a:pt x="1" y="168"/>
                  </a:cubicBezTo>
                  <a:cubicBezTo>
                    <a:pt x="94" y="169"/>
                    <a:pt x="169" y="94"/>
                    <a:pt x="169" y="1"/>
                  </a:cubicBezTo>
                  <a:cubicBezTo>
                    <a:pt x="169" y="1"/>
                    <a:pt x="168" y="1"/>
                    <a:pt x="168" y="0"/>
                  </a:cubicBezTo>
                  <a:lnTo>
                    <a:pt x="1" y="1"/>
                  </a:lnTo>
                  <a:lnTo>
                    <a:pt x="0" y="168"/>
                  </a:lnTo>
                  <a:close/>
                </a:path>
              </a:pathLst>
            </a:custGeom>
            <a:gradFill rotWithShape="1">
              <a:gsLst>
                <a:gs pos="0">
                  <a:srgbClr val="FF0000"/>
                </a:gs>
                <a:gs pos="100000">
                  <a:srgbClr val="990000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  <a:effectLst>
              <a:outerShdw dist="35921" dir="2700000" algn="ctr" rotWithShape="0">
                <a:schemeClr val="tx1">
                  <a:alpha val="50000"/>
                </a:schemeClr>
              </a:outerShdw>
            </a:effectLst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" name="Freeform 6"/>
            <p:cNvSpPr>
              <a:spLocks/>
            </p:cNvSpPr>
            <p:nvPr/>
          </p:nvSpPr>
          <p:spPr bwMode="auto">
            <a:xfrm>
              <a:off x="1428" y="2201"/>
              <a:ext cx="1410" cy="1402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167" y="167"/>
                </a:cxn>
                <a:cxn ang="0">
                  <a:pos x="168" y="0"/>
                </a:cxn>
                <a:cxn ang="0">
                  <a:pos x="1" y="0"/>
                </a:cxn>
              </a:cxnLst>
              <a:rect l="0" t="0" r="r" b="b"/>
              <a:pathLst>
                <a:path w="168" h="167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92"/>
                    <a:pt x="75" y="167"/>
                    <a:pt x="167" y="167"/>
                  </a:cubicBezTo>
                  <a:lnTo>
                    <a:pt x="168" y="0"/>
                  </a:lnTo>
                  <a:lnTo>
                    <a:pt x="1" y="0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/>
                </a:gs>
                <a:gs pos="100000">
                  <a:srgbClr val="99CCFF"/>
                </a:gs>
              </a:gsLst>
              <a:lin ang="18900000" scaled="1"/>
            </a:gradFill>
            <a:ln w="9525">
              <a:noFill/>
              <a:prstDash val="solid"/>
              <a:round/>
              <a:headEnd/>
              <a:tailEnd/>
            </a:ln>
            <a:effectLst>
              <a:outerShdw dist="35921" dir="2700000" algn="ctr" rotWithShape="0">
                <a:schemeClr val="tx1">
                  <a:alpha val="50000"/>
                </a:schemeClr>
              </a:outerShdw>
            </a:effectLst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2" name="Freeform 7"/>
            <p:cNvSpPr>
              <a:spLocks/>
            </p:cNvSpPr>
            <p:nvPr/>
          </p:nvSpPr>
          <p:spPr bwMode="auto">
            <a:xfrm>
              <a:off x="1436" y="716"/>
              <a:ext cx="1402" cy="1402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0" y="167"/>
                </a:cxn>
                <a:cxn ang="0">
                  <a:pos x="167" y="167"/>
                </a:cxn>
                <a:cxn ang="0">
                  <a:pos x="167" y="0"/>
                </a:cxn>
              </a:cxnLst>
              <a:rect l="0" t="0" r="r" b="b"/>
              <a:pathLst>
                <a:path w="167" h="167">
                  <a:moveTo>
                    <a:pt x="167" y="0"/>
                  </a:moveTo>
                  <a:cubicBezTo>
                    <a:pt x="74" y="0"/>
                    <a:pt x="0" y="74"/>
                    <a:pt x="0" y="167"/>
                  </a:cubicBezTo>
                  <a:lnTo>
                    <a:pt x="167" y="167"/>
                  </a:lnTo>
                  <a:lnTo>
                    <a:pt x="167" y="0"/>
                  </a:lnTo>
                  <a:close/>
                </a:path>
              </a:pathLst>
            </a:custGeom>
            <a:gradFill rotWithShape="1">
              <a:gsLst>
                <a:gs pos="0">
                  <a:srgbClr val="FF3300"/>
                </a:gs>
                <a:gs pos="100000">
                  <a:srgbClr val="FFCC66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  <a:effectLst>
              <a:outerShdw dist="35921" dir="2700000" algn="ctr" rotWithShape="0">
                <a:schemeClr val="tx1">
                  <a:alpha val="50000"/>
                </a:schemeClr>
              </a:outerShdw>
            </a:effectLst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3" name="Text Box 8"/>
            <p:cNvSpPr txBox="1">
              <a:spLocks noChangeArrowheads="1"/>
            </p:cNvSpPr>
            <p:nvPr/>
          </p:nvSpPr>
          <p:spPr bwMode="auto">
            <a:xfrm>
              <a:off x="1911" y="1616"/>
              <a:ext cx="7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chemeClr val="tx1"/>
              </a:outerShdw>
            </a:effectLst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en-US" b="1">
                  <a:solidFill>
                    <a:schemeClr val="bg1"/>
                  </a:solidFill>
                  <a:latin typeface="Arial" pitchFamily="34" charset="0"/>
                </a:rPr>
                <a:t>Strengths</a:t>
              </a:r>
            </a:p>
          </p:txBody>
        </p:sp>
        <p:sp>
          <p:nvSpPr>
            <p:cNvPr id="54" name="Text Box 9"/>
            <p:cNvSpPr txBox="1">
              <a:spLocks noChangeArrowheads="1"/>
            </p:cNvSpPr>
            <p:nvPr/>
          </p:nvSpPr>
          <p:spPr bwMode="auto">
            <a:xfrm>
              <a:off x="1639" y="2432"/>
              <a:ext cx="106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chemeClr val="tx1"/>
              </a:outerShdw>
            </a:effectLst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en-US" b="1">
                  <a:solidFill>
                    <a:schemeClr val="bg1"/>
                  </a:solidFill>
                  <a:latin typeface="Arial" pitchFamily="34" charset="0"/>
                </a:rPr>
                <a:t>Opportunities</a:t>
              </a:r>
            </a:p>
          </p:txBody>
        </p:sp>
        <p:sp>
          <p:nvSpPr>
            <p:cNvPr id="55" name="Text Box 10"/>
            <p:cNvSpPr txBox="1">
              <a:spLocks noChangeArrowheads="1"/>
            </p:cNvSpPr>
            <p:nvPr/>
          </p:nvSpPr>
          <p:spPr bwMode="auto">
            <a:xfrm>
              <a:off x="3061" y="2432"/>
              <a:ext cx="63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chemeClr val="tx1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1">
                  <a:solidFill>
                    <a:schemeClr val="bg1"/>
                  </a:solidFill>
                  <a:latin typeface="Arial" pitchFamily="34" charset="0"/>
                </a:rPr>
                <a:t>Threats</a:t>
              </a:r>
            </a:p>
          </p:txBody>
        </p:sp>
        <p:sp>
          <p:nvSpPr>
            <p:cNvPr id="56" name="Text Box 11"/>
            <p:cNvSpPr txBox="1">
              <a:spLocks noChangeArrowheads="1"/>
            </p:cNvSpPr>
            <p:nvPr/>
          </p:nvSpPr>
          <p:spPr bwMode="auto">
            <a:xfrm>
              <a:off x="2042" y="456"/>
              <a:ext cx="861" cy="1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zh-CN" sz="12900" dirty="0">
                  <a:latin typeface="Arial Black" pitchFamily="34" charset="0"/>
                  <a:ea typeface="宋体" pitchFamily="2" charset="-122"/>
                </a:rPr>
                <a:t>S</a:t>
              </a:r>
            </a:p>
          </p:txBody>
        </p:sp>
        <p:sp>
          <p:nvSpPr>
            <p:cNvPr id="57" name="Text Box 12"/>
            <p:cNvSpPr txBox="1">
              <a:spLocks noChangeArrowheads="1"/>
            </p:cNvSpPr>
            <p:nvPr/>
          </p:nvSpPr>
          <p:spPr bwMode="auto">
            <a:xfrm>
              <a:off x="2917" y="456"/>
              <a:ext cx="1148" cy="1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zh-CN" sz="12900">
                  <a:latin typeface="Arial Black" pitchFamily="34" charset="0"/>
                  <a:ea typeface="宋体" pitchFamily="2" charset="-122"/>
                </a:rPr>
                <a:t>W</a:t>
              </a:r>
            </a:p>
          </p:txBody>
        </p:sp>
        <p:sp>
          <p:nvSpPr>
            <p:cNvPr id="58" name="Text Box 13"/>
            <p:cNvSpPr txBox="1">
              <a:spLocks noChangeArrowheads="1"/>
            </p:cNvSpPr>
            <p:nvPr/>
          </p:nvSpPr>
          <p:spPr bwMode="auto">
            <a:xfrm>
              <a:off x="1927" y="2613"/>
              <a:ext cx="976" cy="1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zh-CN" sz="12900">
                  <a:solidFill>
                    <a:schemeClr val="bg1"/>
                  </a:solidFill>
                  <a:latin typeface="Arial Black" pitchFamily="34" charset="0"/>
                  <a:ea typeface="宋体" pitchFamily="2" charset="-122"/>
                </a:rPr>
                <a:t>O</a:t>
              </a:r>
            </a:p>
          </p:txBody>
        </p:sp>
        <p:sp>
          <p:nvSpPr>
            <p:cNvPr id="59" name="Text Box 14"/>
            <p:cNvSpPr txBox="1">
              <a:spLocks noChangeArrowheads="1"/>
            </p:cNvSpPr>
            <p:nvPr/>
          </p:nvSpPr>
          <p:spPr bwMode="auto">
            <a:xfrm>
              <a:off x="2917" y="2613"/>
              <a:ext cx="861" cy="1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zh-CN" sz="12900">
                  <a:solidFill>
                    <a:schemeClr val="bg1"/>
                  </a:solidFill>
                  <a:latin typeface="Arial Black" pitchFamily="34" charset="0"/>
                  <a:ea typeface="宋体" pitchFamily="2" charset="-122"/>
                </a:rPr>
                <a:t>T</a:t>
              </a:r>
            </a:p>
          </p:txBody>
        </p:sp>
        <p:sp>
          <p:nvSpPr>
            <p:cNvPr id="60" name="Text Box 15"/>
            <p:cNvSpPr txBox="1">
              <a:spLocks noChangeArrowheads="1"/>
            </p:cNvSpPr>
            <p:nvPr/>
          </p:nvSpPr>
          <p:spPr bwMode="auto">
            <a:xfrm>
              <a:off x="3061" y="1616"/>
              <a:ext cx="98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chemeClr val="tx1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1">
                  <a:solidFill>
                    <a:schemeClr val="bg1"/>
                  </a:solidFill>
                  <a:latin typeface="Arial" pitchFamily="34" charset="0"/>
                </a:rPr>
                <a:t>Weaknesses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714546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19294</TotalTime>
  <Words>119</Words>
  <Application>Microsoft Office PowerPoint</Application>
  <PresentationFormat>全屏显示(4:3)</PresentationFormat>
  <Paragraphs>47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907</cp:revision>
  <dcterms:created xsi:type="dcterms:W3CDTF">2009-02-11T05:37:22Z</dcterms:created>
  <dcterms:modified xsi:type="dcterms:W3CDTF">2012-10-27T03:46:11Z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