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Line 2"/>
          <p:cNvSpPr>
            <a:spLocks noChangeShapeType="1"/>
          </p:cNvSpPr>
          <p:nvPr/>
        </p:nvSpPr>
        <p:spPr bwMode="auto">
          <a:xfrm>
            <a:off x="3389188" y="5233988"/>
            <a:ext cx="1292225" cy="0"/>
          </a:xfrm>
          <a:prstGeom prst="line">
            <a:avLst/>
          </a:prstGeom>
          <a:noFill/>
          <a:ln w="12700">
            <a:solidFill>
              <a:srgbClr val="C6C6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" name="Text Box 3"/>
          <p:cNvSpPr txBox="1">
            <a:spLocks noChangeArrowheads="1"/>
          </p:cNvSpPr>
          <p:nvPr/>
        </p:nvSpPr>
        <p:spPr bwMode="auto">
          <a:xfrm>
            <a:off x="3386013" y="5176838"/>
            <a:ext cx="12954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ko-KR" sz="1000" b="1">
                <a:solidFill>
                  <a:srgbClr val="4A4A4A"/>
                </a:solidFill>
                <a:ea typeface="ＭＳ Ｐゴシック" pitchFamily="34" charset="-128"/>
                <a:cs typeface="Arial" charset="0"/>
              </a:rPr>
              <a:t>Baseline</a:t>
            </a:r>
          </a:p>
        </p:txBody>
      </p:sp>
      <p:sp>
        <p:nvSpPr>
          <p:cNvPr id="54" name="Text Box 4"/>
          <p:cNvSpPr txBox="1">
            <a:spLocks noChangeArrowheads="1"/>
          </p:cNvSpPr>
          <p:nvPr/>
        </p:nvSpPr>
        <p:spPr bwMode="auto">
          <a:xfrm>
            <a:off x="7500813" y="5181600"/>
            <a:ext cx="12954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9pPr>
          </a:lstStyle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ko-KR" sz="1000" b="1">
                <a:solidFill>
                  <a:srgbClr val="4A4A4A"/>
                </a:solidFill>
                <a:ea typeface="ＭＳ Ｐゴシック" pitchFamily="34" charset="-128"/>
                <a:cs typeface="Arial" charset="0"/>
              </a:rPr>
              <a:t>Prevention &amp; Protection</a:t>
            </a:r>
          </a:p>
        </p:txBody>
      </p:sp>
      <p:sp>
        <p:nvSpPr>
          <p:cNvPr id="55" name="Text Box 5"/>
          <p:cNvSpPr txBox="1">
            <a:spLocks noChangeArrowheads="1"/>
          </p:cNvSpPr>
          <p:nvPr/>
        </p:nvSpPr>
        <p:spPr bwMode="auto">
          <a:xfrm>
            <a:off x="4757613" y="5178425"/>
            <a:ext cx="12954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ko-KR" sz="1000" b="1">
                <a:solidFill>
                  <a:srgbClr val="4A4A4A"/>
                </a:solidFill>
                <a:ea typeface="ＭＳ Ｐゴシック" pitchFamily="34" charset="-128"/>
                <a:cs typeface="Arial" charset="0"/>
              </a:rPr>
              <a:t>Remediation</a:t>
            </a:r>
          </a:p>
        </p:txBody>
      </p:sp>
      <p:sp>
        <p:nvSpPr>
          <p:cNvPr id="56" name="Text Box 6"/>
          <p:cNvSpPr txBox="1">
            <a:spLocks noChangeArrowheads="1"/>
          </p:cNvSpPr>
          <p:nvPr/>
        </p:nvSpPr>
        <p:spPr bwMode="auto">
          <a:xfrm>
            <a:off x="6129213" y="5184775"/>
            <a:ext cx="12954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ko-KR" sz="1000" b="1">
                <a:solidFill>
                  <a:srgbClr val="4A4A4A"/>
                </a:solidFill>
                <a:ea typeface="ＭＳ Ｐゴシック" pitchFamily="34" charset="-128"/>
                <a:cs typeface="Arial" charset="0"/>
              </a:rPr>
              <a:t>Notification</a:t>
            </a:r>
          </a:p>
        </p:txBody>
      </p:sp>
      <p:sp>
        <p:nvSpPr>
          <p:cNvPr id="57" name="Rectangle 7"/>
          <p:cNvSpPr>
            <a:spLocks noChangeArrowheads="1"/>
          </p:cNvSpPr>
          <p:nvPr/>
        </p:nvSpPr>
        <p:spPr bwMode="auto">
          <a:xfrm>
            <a:off x="3386013" y="4443413"/>
            <a:ext cx="1295400" cy="685800"/>
          </a:xfrm>
          <a:prstGeom prst="rect">
            <a:avLst/>
          </a:prstGeom>
          <a:solidFill>
            <a:srgbClr val="2677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ko-KR"/>
          </a:p>
        </p:txBody>
      </p:sp>
      <p:sp>
        <p:nvSpPr>
          <p:cNvPr id="58" name="Rectangle 8"/>
          <p:cNvSpPr>
            <a:spLocks noChangeArrowheads="1"/>
          </p:cNvSpPr>
          <p:nvPr/>
        </p:nvSpPr>
        <p:spPr bwMode="auto">
          <a:xfrm>
            <a:off x="3386013" y="3736975"/>
            <a:ext cx="1295400" cy="685800"/>
          </a:xfrm>
          <a:prstGeom prst="rect">
            <a:avLst/>
          </a:prstGeom>
          <a:solidFill>
            <a:srgbClr val="2677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ko-KR"/>
          </a:p>
        </p:txBody>
      </p:sp>
      <p:sp>
        <p:nvSpPr>
          <p:cNvPr id="59" name="Rectangle 9"/>
          <p:cNvSpPr>
            <a:spLocks noChangeArrowheads="1"/>
          </p:cNvSpPr>
          <p:nvPr/>
        </p:nvSpPr>
        <p:spPr bwMode="auto">
          <a:xfrm>
            <a:off x="3386013" y="3019425"/>
            <a:ext cx="1295400" cy="685800"/>
          </a:xfrm>
          <a:prstGeom prst="rect">
            <a:avLst/>
          </a:prstGeom>
          <a:solidFill>
            <a:srgbClr val="2677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ko-KR"/>
          </a:p>
        </p:txBody>
      </p:sp>
      <p:sp>
        <p:nvSpPr>
          <p:cNvPr id="60" name="Rectangle 10"/>
          <p:cNvSpPr>
            <a:spLocks noChangeArrowheads="1"/>
          </p:cNvSpPr>
          <p:nvPr/>
        </p:nvSpPr>
        <p:spPr bwMode="auto">
          <a:xfrm>
            <a:off x="3386013" y="2309813"/>
            <a:ext cx="1295400" cy="685800"/>
          </a:xfrm>
          <a:prstGeom prst="rect">
            <a:avLst/>
          </a:prstGeom>
          <a:solidFill>
            <a:srgbClr val="2677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ko-KR"/>
          </a:p>
        </p:txBody>
      </p:sp>
      <p:sp>
        <p:nvSpPr>
          <p:cNvPr id="61" name="Rectangle 11"/>
          <p:cNvSpPr>
            <a:spLocks noChangeArrowheads="1"/>
          </p:cNvSpPr>
          <p:nvPr/>
        </p:nvSpPr>
        <p:spPr bwMode="auto">
          <a:xfrm>
            <a:off x="3386013" y="1600200"/>
            <a:ext cx="1295400" cy="685800"/>
          </a:xfrm>
          <a:prstGeom prst="rect">
            <a:avLst/>
          </a:prstGeom>
          <a:solidFill>
            <a:srgbClr val="2677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ko-KR"/>
          </a:p>
        </p:txBody>
      </p:sp>
      <p:sp>
        <p:nvSpPr>
          <p:cNvPr id="62" name="Rectangle 12"/>
          <p:cNvSpPr>
            <a:spLocks noChangeArrowheads="1"/>
          </p:cNvSpPr>
          <p:nvPr/>
        </p:nvSpPr>
        <p:spPr bwMode="auto">
          <a:xfrm>
            <a:off x="4757613" y="4443413"/>
            <a:ext cx="1295400" cy="685800"/>
          </a:xfrm>
          <a:prstGeom prst="rect">
            <a:avLst/>
          </a:prstGeom>
          <a:solidFill>
            <a:srgbClr val="2677BA">
              <a:alpha val="6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ko-KR"/>
          </a:p>
        </p:txBody>
      </p:sp>
      <p:sp>
        <p:nvSpPr>
          <p:cNvPr id="63" name="Rectangle 13"/>
          <p:cNvSpPr>
            <a:spLocks noChangeArrowheads="1"/>
          </p:cNvSpPr>
          <p:nvPr/>
        </p:nvSpPr>
        <p:spPr bwMode="auto">
          <a:xfrm>
            <a:off x="4757613" y="3736975"/>
            <a:ext cx="1295400" cy="685800"/>
          </a:xfrm>
          <a:prstGeom prst="rect">
            <a:avLst/>
          </a:prstGeom>
          <a:solidFill>
            <a:srgbClr val="2677BA">
              <a:alpha val="6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ko-KR"/>
          </a:p>
        </p:txBody>
      </p:sp>
      <p:sp>
        <p:nvSpPr>
          <p:cNvPr id="64" name="Rectangle 14"/>
          <p:cNvSpPr>
            <a:spLocks noChangeArrowheads="1"/>
          </p:cNvSpPr>
          <p:nvPr/>
        </p:nvSpPr>
        <p:spPr bwMode="auto">
          <a:xfrm>
            <a:off x="4757613" y="3019425"/>
            <a:ext cx="1295400" cy="685800"/>
          </a:xfrm>
          <a:prstGeom prst="rect">
            <a:avLst/>
          </a:prstGeom>
          <a:solidFill>
            <a:srgbClr val="2677BA">
              <a:alpha val="6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ko-KR"/>
          </a:p>
        </p:txBody>
      </p:sp>
      <p:sp>
        <p:nvSpPr>
          <p:cNvPr id="65" name="Rectangle 15"/>
          <p:cNvSpPr>
            <a:spLocks noChangeArrowheads="1"/>
          </p:cNvSpPr>
          <p:nvPr/>
        </p:nvSpPr>
        <p:spPr bwMode="auto">
          <a:xfrm>
            <a:off x="4757613" y="2309813"/>
            <a:ext cx="1295400" cy="685800"/>
          </a:xfrm>
          <a:prstGeom prst="rect">
            <a:avLst/>
          </a:prstGeom>
          <a:solidFill>
            <a:srgbClr val="2677BA">
              <a:alpha val="6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ko-KR"/>
          </a:p>
        </p:txBody>
      </p:sp>
      <p:sp>
        <p:nvSpPr>
          <p:cNvPr id="66" name="Rectangle 16"/>
          <p:cNvSpPr>
            <a:spLocks noChangeArrowheads="1"/>
          </p:cNvSpPr>
          <p:nvPr/>
        </p:nvSpPr>
        <p:spPr bwMode="auto">
          <a:xfrm>
            <a:off x="4757613" y="1600200"/>
            <a:ext cx="1295400" cy="685800"/>
          </a:xfrm>
          <a:prstGeom prst="rect">
            <a:avLst/>
          </a:prstGeom>
          <a:solidFill>
            <a:srgbClr val="DCDCDC">
              <a:alpha val="7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ko-KR"/>
          </a:p>
        </p:txBody>
      </p:sp>
      <p:sp>
        <p:nvSpPr>
          <p:cNvPr id="67" name="Rectangle 17"/>
          <p:cNvSpPr>
            <a:spLocks noChangeArrowheads="1"/>
          </p:cNvSpPr>
          <p:nvPr/>
        </p:nvSpPr>
        <p:spPr bwMode="auto">
          <a:xfrm>
            <a:off x="6129213" y="4443413"/>
            <a:ext cx="1295400" cy="685800"/>
          </a:xfrm>
          <a:prstGeom prst="rect">
            <a:avLst/>
          </a:prstGeom>
          <a:solidFill>
            <a:srgbClr val="2677BA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ko-KR"/>
          </a:p>
        </p:txBody>
      </p:sp>
      <p:sp>
        <p:nvSpPr>
          <p:cNvPr id="68" name="Rectangle 18"/>
          <p:cNvSpPr>
            <a:spLocks noChangeArrowheads="1"/>
          </p:cNvSpPr>
          <p:nvPr/>
        </p:nvSpPr>
        <p:spPr bwMode="auto">
          <a:xfrm>
            <a:off x="6129213" y="3736975"/>
            <a:ext cx="1295400" cy="685800"/>
          </a:xfrm>
          <a:prstGeom prst="rect">
            <a:avLst/>
          </a:prstGeom>
          <a:solidFill>
            <a:srgbClr val="2677BA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ko-KR"/>
          </a:p>
        </p:txBody>
      </p:sp>
      <p:sp>
        <p:nvSpPr>
          <p:cNvPr id="69" name="Rectangle 19"/>
          <p:cNvSpPr>
            <a:spLocks noChangeArrowheads="1"/>
          </p:cNvSpPr>
          <p:nvPr/>
        </p:nvSpPr>
        <p:spPr bwMode="auto">
          <a:xfrm>
            <a:off x="6129213" y="3019425"/>
            <a:ext cx="1295400" cy="685800"/>
          </a:xfrm>
          <a:prstGeom prst="rect">
            <a:avLst/>
          </a:prstGeom>
          <a:solidFill>
            <a:srgbClr val="DCDCDC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ko-KR"/>
          </a:p>
        </p:txBody>
      </p:sp>
      <p:sp>
        <p:nvSpPr>
          <p:cNvPr id="70" name="Rectangle 20"/>
          <p:cNvSpPr>
            <a:spLocks noChangeArrowheads="1"/>
          </p:cNvSpPr>
          <p:nvPr/>
        </p:nvSpPr>
        <p:spPr bwMode="auto">
          <a:xfrm>
            <a:off x="6129213" y="2309813"/>
            <a:ext cx="1295400" cy="685800"/>
          </a:xfrm>
          <a:prstGeom prst="rect">
            <a:avLst/>
          </a:prstGeom>
          <a:solidFill>
            <a:srgbClr val="DCDCDC">
              <a:alpha val="7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ko-KR"/>
          </a:p>
        </p:txBody>
      </p:sp>
      <p:sp>
        <p:nvSpPr>
          <p:cNvPr id="71" name="Rectangle 21"/>
          <p:cNvSpPr>
            <a:spLocks noChangeArrowheads="1"/>
          </p:cNvSpPr>
          <p:nvPr/>
        </p:nvSpPr>
        <p:spPr bwMode="auto">
          <a:xfrm>
            <a:off x="6129213" y="1600200"/>
            <a:ext cx="1295400" cy="685800"/>
          </a:xfrm>
          <a:prstGeom prst="rect">
            <a:avLst/>
          </a:prstGeom>
          <a:solidFill>
            <a:srgbClr val="DCDCDC">
              <a:alpha val="7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ko-KR"/>
          </a:p>
        </p:txBody>
      </p:sp>
      <p:sp>
        <p:nvSpPr>
          <p:cNvPr id="72" name="Rectangle 22"/>
          <p:cNvSpPr>
            <a:spLocks noChangeArrowheads="1"/>
          </p:cNvSpPr>
          <p:nvPr/>
        </p:nvSpPr>
        <p:spPr bwMode="auto">
          <a:xfrm>
            <a:off x="7500813" y="4443413"/>
            <a:ext cx="1295400" cy="685800"/>
          </a:xfrm>
          <a:prstGeom prst="rect">
            <a:avLst/>
          </a:prstGeom>
          <a:solidFill>
            <a:srgbClr val="2677BA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ko-KR"/>
          </a:p>
        </p:txBody>
      </p:sp>
      <p:sp>
        <p:nvSpPr>
          <p:cNvPr id="73" name="Rectangle 23"/>
          <p:cNvSpPr>
            <a:spLocks noChangeArrowheads="1"/>
          </p:cNvSpPr>
          <p:nvPr/>
        </p:nvSpPr>
        <p:spPr bwMode="auto">
          <a:xfrm>
            <a:off x="7500813" y="3736975"/>
            <a:ext cx="1295400" cy="685800"/>
          </a:xfrm>
          <a:prstGeom prst="rect">
            <a:avLst/>
          </a:prstGeom>
          <a:solidFill>
            <a:srgbClr val="DCDCDC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ko-KR"/>
          </a:p>
        </p:txBody>
      </p:sp>
      <p:sp>
        <p:nvSpPr>
          <p:cNvPr id="74" name="Rectangle 24"/>
          <p:cNvSpPr>
            <a:spLocks noChangeArrowheads="1"/>
          </p:cNvSpPr>
          <p:nvPr/>
        </p:nvSpPr>
        <p:spPr bwMode="auto">
          <a:xfrm>
            <a:off x="7500813" y="3019425"/>
            <a:ext cx="1295400" cy="685800"/>
          </a:xfrm>
          <a:prstGeom prst="rect">
            <a:avLst/>
          </a:prstGeom>
          <a:solidFill>
            <a:srgbClr val="DCDCDC">
              <a:alpha val="7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ko-KR"/>
          </a:p>
        </p:txBody>
      </p:sp>
      <p:sp>
        <p:nvSpPr>
          <p:cNvPr id="75" name="Rectangle 25"/>
          <p:cNvSpPr>
            <a:spLocks noChangeArrowheads="1"/>
          </p:cNvSpPr>
          <p:nvPr/>
        </p:nvSpPr>
        <p:spPr bwMode="auto">
          <a:xfrm>
            <a:off x="7500813" y="2309813"/>
            <a:ext cx="1295400" cy="685800"/>
          </a:xfrm>
          <a:prstGeom prst="rect">
            <a:avLst/>
          </a:prstGeom>
          <a:solidFill>
            <a:srgbClr val="DCDCDC">
              <a:alpha val="7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ko-KR"/>
          </a:p>
        </p:txBody>
      </p:sp>
      <p:sp>
        <p:nvSpPr>
          <p:cNvPr id="76" name="Rectangle 26"/>
          <p:cNvSpPr>
            <a:spLocks noChangeArrowheads="1"/>
          </p:cNvSpPr>
          <p:nvPr/>
        </p:nvSpPr>
        <p:spPr bwMode="auto">
          <a:xfrm>
            <a:off x="7500813" y="1600200"/>
            <a:ext cx="1295400" cy="685800"/>
          </a:xfrm>
          <a:prstGeom prst="rect">
            <a:avLst/>
          </a:prstGeom>
          <a:solidFill>
            <a:srgbClr val="DCDCDC">
              <a:alpha val="7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ko-KR"/>
          </a:p>
        </p:txBody>
      </p:sp>
      <p:sp>
        <p:nvSpPr>
          <p:cNvPr id="77" name="Line 27"/>
          <p:cNvSpPr>
            <a:spLocks noChangeShapeType="1"/>
          </p:cNvSpPr>
          <p:nvPr/>
        </p:nvSpPr>
        <p:spPr bwMode="auto">
          <a:xfrm>
            <a:off x="4757613" y="5233988"/>
            <a:ext cx="1292225" cy="0"/>
          </a:xfrm>
          <a:prstGeom prst="line">
            <a:avLst/>
          </a:prstGeom>
          <a:noFill/>
          <a:ln w="12700">
            <a:solidFill>
              <a:srgbClr val="C6C6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" name="Line 28"/>
          <p:cNvSpPr>
            <a:spLocks noChangeShapeType="1"/>
          </p:cNvSpPr>
          <p:nvPr/>
        </p:nvSpPr>
        <p:spPr bwMode="auto">
          <a:xfrm>
            <a:off x="6129213" y="5233988"/>
            <a:ext cx="1292225" cy="0"/>
          </a:xfrm>
          <a:prstGeom prst="line">
            <a:avLst/>
          </a:prstGeom>
          <a:noFill/>
          <a:ln w="12700">
            <a:solidFill>
              <a:srgbClr val="C6C6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9" name="Line 29"/>
          <p:cNvSpPr>
            <a:spLocks noChangeShapeType="1"/>
          </p:cNvSpPr>
          <p:nvPr/>
        </p:nvSpPr>
        <p:spPr bwMode="auto">
          <a:xfrm>
            <a:off x="7500813" y="5233988"/>
            <a:ext cx="1292225" cy="0"/>
          </a:xfrm>
          <a:prstGeom prst="line">
            <a:avLst/>
          </a:prstGeom>
          <a:noFill/>
          <a:ln w="12700">
            <a:solidFill>
              <a:srgbClr val="C6C6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" name="Line 30"/>
          <p:cNvSpPr>
            <a:spLocks noChangeShapeType="1"/>
          </p:cNvSpPr>
          <p:nvPr/>
        </p:nvSpPr>
        <p:spPr bwMode="auto">
          <a:xfrm>
            <a:off x="3278063" y="1624013"/>
            <a:ext cx="0" cy="3497262"/>
          </a:xfrm>
          <a:prstGeom prst="line">
            <a:avLst/>
          </a:prstGeom>
          <a:noFill/>
          <a:ln w="12700">
            <a:solidFill>
              <a:srgbClr val="C6C6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" name="Line 31"/>
          <p:cNvSpPr>
            <a:spLocks noChangeShapeType="1"/>
          </p:cNvSpPr>
          <p:nvPr/>
        </p:nvSpPr>
        <p:spPr bwMode="auto">
          <a:xfrm rot="5400000">
            <a:off x="3220120" y="5063331"/>
            <a:ext cx="0" cy="115887"/>
          </a:xfrm>
          <a:prstGeom prst="line">
            <a:avLst/>
          </a:prstGeom>
          <a:noFill/>
          <a:ln w="12700">
            <a:solidFill>
              <a:srgbClr val="C6C6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" name="Line 32"/>
          <p:cNvSpPr>
            <a:spLocks noChangeShapeType="1"/>
          </p:cNvSpPr>
          <p:nvPr/>
        </p:nvSpPr>
        <p:spPr bwMode="auto">
          <a:xfrm rot="5400000">
            <a:off x="3220120" y="4385469"/>
            <a:ext cx="0" cy="115887"/>
          </a:xfrm>
          <a:prstGeom prst="line">
            <a:avLst/>
          </a:prstGeom>
          <a:noFill/>
          <a:ln w="12700">
            <a:solidFill>
              <a:srgbClr val="C6C6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3" name="Line 33"/>
          <p:cNvSpPr>
            <a:spLocks noChangeShapeType="1"/>
          </p:cNvSpPr>
          <p:nvPr/>
        </p:nvSpPr>
        <p:spPr bwMode="auto">
          <a:xfrm rot="5400000">
            <a:off x="3220120" y="3667919"/>
            <a:ext cx="0" cy="115887"/>
          </a:xfrm>
          <a:prstGeom prst="line">
            <a:avLst/>
          </a:prstGeom>
          <a:noFill/>
          <a:ln w="12700">
            <a:solidFill>
              <a:srgbClr val="C6C6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4" name="Line 34"/>
          <p:cNvSpPr>
            <a:spLocks noChangeShapeType="1"/>
          </p:cNvSpPr>
          <p:nvPr/>
        </p:nvSpPr>
        <p:spPr bwMode="auto">
          <a:xfrm rot="5400000">
            <a:off x="3220120" y="2953544"/>
            <a:ext cx="0" cy="115887"/>
          </a:xfrm>
          <a:prstGeom prst="line">
            <a:avLst/>
          </a:prstGeom>
          <a:noFill/>
          <a:ln w="12700">
            <a:solidFill>
              <a:srgbClr val="C6C6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5" name="Line 35"/>
          <p:cNvSpPr>
            <a:spLocks noChangeShapeType="1"/>
          </p:cNvSpPr>
          <p:nvPr/>
        </p:nvSpPr>
        <p:spPr bwMode="auto">
          <a:xfrm rot="5400000">
            <a:off x="3220120" y="2235994"/>
            <a:ext cx="0" cy="115887"/>
          </a:xfrm>
          <a:prstGeom prst="line">
            <a:avLst/>
          </a:prstGeom>
          <a:noFill/>
          <a:ln w="12700">
            <a:solidFill>
              <a:srgbClr val="C6C6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6" name="Line 36"/>
          <p:cNvSpPr>
            <a:spLocks noChangeShapeType="1"/>
          </p:cNvSpPr>
          <p:nvPr/>
        </p:nvSpPr>
        <p:spPr bwMode="auto">
          <a:xfrm rot="5400000">
            <a:off x="3220120" y="1566069"/>
            <a:ext cx="0" cy="115887"/>
          </a:xfrm>
          <a:prstGeom prst="line">
            <a:avLst/>
          </a:prstGeom>
          <a:noFill/>
          <a:ln w="12700">
            <a:solidFill>
              <a:srgbClr val="C6C6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7" name="Line 37"/>
          <p:cNvSpPr>
            <a:spLocks noChangeShapeType="1"/>
          </p:cNvSpPr>
          <p:nvPr/>
        </p:nvSpPr>
        <p:spPr bwMode="auto">
          <a:xfrm>
            <a:off x="3386013" y="5233988"/>
            <a:ext cx="0" cy="115887"/>
          </a:xfrm>
          <a:prstGeom prst="line">
            <a:avLst/>
          </a:prstGeom>
          <a:noFill/>
          <a:ln w="12700">
            <a:solidFill>
              <a:srgbClr val="C6C6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8" name="Line 38"/>
          <p:cNvSpPr>
            <a:spLocks noChangeShapeType="1"/>
          </p:cNvSpPr>
          <p:nvPr/>
        </p:nvSpPr>
        <p:spPr bwMode="auto">
          <a:xfrm>
            <a:off x="4673476" y="5233988"/>
            <a:ext cx="0" cy="115887"/>
          </a:xfrm>
          <a:prstGeom prst="line">
            <a:avLst/>
          </a:prstGeom>
          <a:noFill/>
          <a:ln w="12700">
            <a:solidFill>
              <a:srgbClr val="C6C6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9" name="Line 39"/>
          <p:cNvSpPr>
            <a:spLocks noChangeShapeType="1"/>
          </p:cNvSpPr>
          <p:nvPr/>
        </p:nvSpPr>
        <p:spPr bwMode="auto">
          <a:xfrm>
            <a:off x="4765551" y="5233988"/>
            <a:ext cx="0" cy="115887"/>
          </a:xfrm>
          <a:prstGeom prst="line">
            <a:avLst/>
          </a:prstGeom>
          <a:noFill/>
          <a:ln w="12700">
            <a:solidFill>
              <a:srgbClr val="C6C6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0" name="Line 40"/>
          <p:cNvSpPr>
            <a:spLocks noChangeShapeType="1"/>
          </p:cNvSpPr>
          <p:nvPr/>
        </p:nvSpPr>
        <p:spPr bwMode="auto">
          <a:xfrm>
            <a:off x="6053013" y="5233988"/>
            <a:ext cx="0" cy="115887"/>
          </a:xfrm>
          <a:prstGeom prst="line">
            <a:avLst/>
          </a:prstGeom>
          <a:noFill/>
          <a:ln w="12700">
            <a:solidFill>
              <a:srgbClr val="C6C6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1" name="Line 41"/>
          <p:cNvSpPr>
            <a:spLocks noChangeShapeType="1"/>
          </p:cNvSpPr>
          <p:nvPr/>
        </p:nvSpPr>
        <p:spPr bwMode="auto">
          <a:xfrm>
            <a:off x="6137151" y="5233988"/>
            <a:ext cx="0" cy="115887"/>
          </a:xfrm>
          <a:prstGeom prst="line">
            <a:avLst/>
          </a:prstGeom>
          <a:noFill/>
          <a:ln w="12700">
            <a:solidFill>
              <a:srgbClr val="C6C6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" name="Line 42"/>
          <p:cNvSpPr>
            <a:spLocks noChangeShapeType="1"/>
          </p:cNvSpPr>
          <p:nvPr/>
        </p:nvSpPr>
        <p:spPr bwMode="auto">
          <a:xfrm>
            <a:off x="7424613" y="5233988"/>
            <a:ext cx="0" cy="115887"/>
          </a:xfrm>
          <a:prstGeom prst="line">
            <a:avLst/>
          </a:prstGeom>
          <a:noFill/>
          <a:ln w="12700">
            <a:solidFill>
              <a:srgbClr val="C6C6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3" name="Line 43"/>
          <p:cNvSpPr>
            <a:spLocks noChangeShapeType="1"/>
          </p:cNvSpPr>
          <p:nvPr/>
        </p:nvSpPr>
        <p:spPr bwMode="auto">
          <a:xfrm>
            <a:off x="7508751" y="5233988"/>
            <a:ext cx="0" cy="115887"/>
          </a:xfrm>
          <a:prstGeom prst="line">
            <a:avLst/>
          </a:prstGeom>
          <a:noFill/>
          <a:ln w="12700">
            <a:solidFill>
              <a:srgbClr val="C6C6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4" name="Line 44"/>
          <p:cNvSpPr>
            <a:spLocks noChangeShapeType="1"/>
          </p:cNvSpPr>
          <p:nvPr/>
        </p:nvSpPr>
        <p:spPr bwMode="auto">
          <a:xfrm>
            <a:off x="8796213" y="5233988"/>
            <a:ext cx="0" cy="115887"/>
          </a:xfrm>
          <a:prstGeom prst="line">
            <a:avLst/>
          </a:prstGeom>
          <a:noFill/>
          <a:ln w="12700">
            <a:solidFill>
              <a:srgbClr val="C6C6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5" name="Text Box 45"/>
          <p:cNvSpPr txBox="1">
            <a:spLocks noChangeArrowheads="1"/>
          </p:cNvSpPr>
          <p:nvPr/>
        </p:nvSpPr>
        <p:spPr bwMode="auto">
          <a:xfrm>
            <a:off x="2671638" y="1503363"/>
            <a:ext cx="504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ko-KR" sz="1000" b="1">
                <a:solidFill>
                  <a:srgbClr val="4A4A4A"/>
                </a:solidFill>
                <a:ea typeface="ＭＳ Ｐゴシック" pitchFamily="34" charset="-128"/>
                <a:cs typeface="Arial" charset="0"/>
              </a:rPr>
              <a:t>1000</a:t>
            </a:r>
            <a:endParaRPr lang="en-US" altLang="ko-KR">
              <a:solidFill>
                <a:srgbClr val="4A4A4A"/>
              </a:solidFill>
              <a:latin typeface="Times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96" name="Text Box 46"/>
          <p:cNvSpPr txBox="1">
            <a:spLocks noChangeArrowheads="1"/>
          </p:cNvSpPr>
          <p:nvPr/>
        </p:nvSpPr>
        <p:spPr bwMode="auto">
          <a:xfrm>
            <a:off x="2719263" y="2157413"/>
            <a:ext cx="4572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ko-KR" sz="1000" b="1">
                <a:solidFill>
                  <a:srgbClr val="4A4A4A"/>
                </a:solidFill>
                <a:ea typeface="ＭＳ Ｐゴシック" pitchFamily="34" charset="-128"/>
                <a:cs typeface="Arial" charset="0"/>
              </a:rPr>
              <a:t>800</a:t>
            </a:r>
            <a:endParaRPr lang="en-US" altLang="ko-KR">
              <a:solidFill>
                <a:srgbClr val="4A4A4A"/>
              </a:solidFill>
              <a:latin typeface="Times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97" name="Text Box 47"/>
          <p:cNvSpPr txBox="1">
            <a:spLocks noChangeArrowheads="1"/>
          </p:cNvSpPr>
          <p:nvPr/>
        </p:nvSpPr>
        <p:spPr bwMode="auto">
          <a:xfrm>
            <a:off x="2719263" y="2895600"/>
            <a:ext cx="4572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ko-KR" sz="1000" b="1">
                <a:solidFill>
                  <a:srgbClr val="4A4A4A"/>
                </a:solidFill>
                <a:ea typeface="ＭＳ Ｐゴシック" pitchFamily="34" charset="-128"/>
                <a:cs typeface="Arial" charset="0"/>
              </a:rPr>
              <a:t>600</a:t>
            </a:r>
            <a:endParaRPr lang="en-US" altLang="ko-KR">
              <a:solidFill>
                <a:srgbClr val="4A4A4A"/>
              </a:solidFill>
              <a:latin typeface="Times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98" name="Text Box 48"/>
          <p:cNvSpPr txBox="1">
            <a:spLocks noChangeArrowheads="1"/>
          </p:cNvSpPr>
          <p:nvPr/>
        </p:nvSpPr>
        <p:spPr bwMode="auto">
          <a:xfrm>
            <a:off x="2719263" y="3605213"/>
            <a:ext cx="4572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ko-KR" sz="1000" b="1">
                <a:solidFill>
                  <a:srgbClr val="4A4A4A"/>
                </a:solidFill>
                <a:ea typeface="ＭＳ Ｐゴシック" pitchFamily="34" charset="-128"/>
                <a:cs typeface="Arial" charset="0"/>
              </a:rPr>
              <a:t>400</a:t>
            </a:r>
            <a:endParaRPr lang="en-US" altLang="ko-KR">
              <a:solidFill>
                <a:srgbClr val="4A4A4A"/>
              </a:solidFill>
              <a:latin typeface="Times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99" name="Text Box 49"/>
          <p:cNvSpPr txBox="1">
            <a:spLocks noChangeArrowheads="1"/>
          </p:cNvSpPr>
          <p:nvPr/>
        </p:nvSpPr>
        <p:spPr bwMode="auto">
          <a:xfrm>
            <a:off x="2719263" y="4314825"/>
            <a:ext cx="4572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ko-KR" sz="1000" b="1">
                <a:solidFill>
                  <a:srgbClr val="4A4A4A"/>
                </a:solidFill>
                <a:ea typeface="ＭＳ Ｐゴシック" pitchFamily="34" charset="-128"/>
                <a:cs typeface="Arial" charset="0"/>
              </a:rPr>
              <a:t>200</a:t>
            </a:r>
            <a:endParaRPr lang="en-US" altLang="ko-KR">
              <a:solidFill>
                <a:srgbClr val="4A4A4A"/>
              </a:solidFill>
              <a:latin typeface="Times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100" name="Arc 50"/>
          <p:cNvSpPr>
            <a:spLocks/>
          </p:cNvSpPr>
          <p:nvPr/>
        </p:nvSpPr>
        <p:spPr bwMode="auto">
          <a:xfrm rot="10800000">
            <a:off x="4719513" y="1597025"/>
            <a:ext cx="1381125" cy="917575"/>
          </a:xfrm>
          <a:custGeom>
            <a:avLst/>
            <a:gdLst>
              <a:gd name="T0" fmla="*/ 0 w 23013"/>
              <a:gd name="T1" fmla="*/ 83007 h 21600"/>
              <a:gd name="T2" fmla="*/ 82888207 w 23013"/>
              <a:gd name="T3" fmla="*/ 38978880 h 21600"/>
              <a:gd name="T4" fmla="*/ 5089331 w 23013"/>
              <a:gd name="T5" fmla="*/ 38978880 h 21600"/>
              <a:gd name="T6" fmla="*/ 0 60000 65536"/>
              <a:gd name="T7" fmla="*/ 0 60000 65536"/>
              <a:gd name="T8" fmla="*/ 0 60000 65536"/>
              <a:gd name="T9" fmla="*/ 0 w 23013"/>
              <a:gd name="T10" fmla="*/ 0 h 21600"/>
              <a:gd name="T11" fmla="*/ 23013 w 23013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3013" h="21600" fill="none" extrusionOk="0">
                <a:moveTo>
                  <a:pt x="0" y="46"/>
                </a:moveTo>
                <a:cubicBezTo>
                  <a:pt x="470" y="15"/>
                  <a:pt x="941" y="-1"/>
                  <a:pt x="1413" y="0"/>
                </a:cubicBezTo>
                <a:cubicBezTo>
                  <a:pt x="13342" y="0"/>
                  <a:pt x="23013" y="9670"/>
                  <a:pt x="23013" y="21600"/>
                </a:cubicBezTo>
              </a:path>
              <a:path w="23013" h="21600" stroke="0" extrusionOk="0">
                <a:moveTo>
                  <a:pt x="0" y="46"/>
                </a:moveTo>
                <a:cubicBezTo>
                  <a:pt x="470" y="15"/>
                  <a:pt x="941" y="-1"/>
                  <a:pt x="1413" y="0"/>
                </a:cubicBezTo>
                <a:cubicBezTo>
                  <a:pt x="13342" y="0"/>
                  <a:pt x="23013" y="9670"/>
                  <a:pt x="23013" y="21600"/>
                </a:cubicBezTo>
                <a:lnTo>
                  <a:pt x="1413" y="21600"/>
                </a:lnTo>
                <a:close/>
              </a:path>
            </a:pathLst>
          </a:custGeom>
          <a:noFill/>
          <a:ln w="28575">
            <a:solidFill>
              <a:srgbClr val="4A4A4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ko-KR" altLang="ko-KR"/>
          </a:p>
        </p:txBody>
      </p:sp>
      <p:sp>
        <p:nvSpPr>
          <p:cNvPr id="101" name="Text Box 51"/>
          <p:cNvSpPr txBox="1">
            <a:spLocks noChangeArrowheads="1"/>
          </p:cNvSpPr>
          <p:nvPr/>
        </p:nvSpPr>
        <p:spPr bwMode="auto">
          <a:xfrm>
            <a:off x="2719263" y="4992688"/>
            <a:ext cx="4572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ko-KR" sz="1000" b="1">
                <a:solidFill>
                  <a:srgbClr val="4A4A4A"/>
                </a:solidFill>
                <a:ea typeface="ＭＳ Ｐゴシック" pitchFamily="34" charset="-128"/>
                <a:cs typeface="Arial" charset="0"/>
              </a:rPr>
              <a:t>0</a:t>
            </a:r>
            <a:endParaRPr lang="en-US" altLang="ko-KR">
              <a:solidFill>
                <a:srgbClr val="4A4A4A"/>
              </a:solidFill>
              <a:latin typeface="Times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102" name="Line 52"/>
          <p:cNvSpPr>
            <a:spLocks noChangeShapeType="1"/>
          </p:cNvSpPr>
          <p:nvPr/>
        </p:nvSpPr>
        <p:spPr bwMode="auto">
          <a:xfrm>
            <a:off x="3381251" y="1595438"/>
            <a:ext cx="1295400" cy="0"/>
          </a:xfrm>
          <a:prstGeom prst="line">
            <a:avLst/>
          </a:prstGeom>
          <a:noFill/>
          <a:ln w="28575">
            <a:solidFill>
              <a:srgbClr val="4A4A4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3" name="Text Box 53"/>
          <p:cNvSpPr txBox="1">
            <a:spLocks noChangeArrowheads="1"/>
          </p:cNvSpPr>
          <p:nvPr/>
        </p:nvSpPr>
        <p:spPr bwMode="auto">
          <a:xfrm rot="16200000">
            <a:off x="2040606" y="3126582"/>
            <a:ext cx="1350963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ko-KR" sz="1200" b="1">
                <a:solidFill>
                  <a:srgbClr val="4A4A4A"/>
                </a:solidFill>
                <a:ea typeface="ＭＳ Ｐゴシック" pitchFamily="34" charset="-128"/>
                <a:cs typeface="Arial" charset="0"/>
              </a:rPr>
              <a:t>Incidents</a:t>
            </a:r>
            <a:endParaRPr lang="en-US" altLang="ko-KR" sz="1200" b="1">
              <a:solidFill>
                <a:schemeClr val="bg2"/>
              </a:solidFill>
              <a:ea typeface="ＭＳ Ｐゴシック" pitchFamily="34" charset="-128"/>
              <a:cs typeface="Arial" charset="0"/>
            </a:endParaRPr>
          </a:p>
        </p:txBody>
      </p:sp>
      <p:sp>
        <p:nvSpPr>
          <p:cNvPr id="104" name="Rectangle 54"/>
          <p:cNvSpPr>
            <a:spLocks noChangeArrowheads="1"/>
          </p:cNvSpPr>
          <p:nvPr/>
        </p:nvSpPr>
        <p:spPr bwMode="auto">
          <a:xfrm>
            <a:off x="125288" y="1314450"/>
            <a:ext cx="8839200" cy="4495800"/>
          </a:xfrm>
          <a:prstGeom prst="rect">
            <a:avLst/>
          </a:prstGeom>
          <a:noFill/>
          <a:ln w="12700">
            <a:solidFill>
              <a:srgbClr val="C6C6C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ko-KR" altLang="ko-KR"/>
          </a:p>
        </p:txBody>
      </p:sp>
      <p:sp>
        <p:nvSpPr>
          <p:cNvPr id="105" name="AutoShape 55"/>
          <p:cNvSpPr>
            <a:spLocks noChangeArrowheads="1"/>
          </p:cNvSpPr>
          <p:nvPr/>
        </p:nvSpPr>
        <p:spPr bwMode="auto">
          <a:xfrm>
            <a:off x="293563" y="1487488"/>
            <a:ext cx="2057400" cy="4162425"/>
          </a:xfrm>
          <a:prstGeom prst="roundRect">
            <a:avLst>
              <a:gd name="adj" fmla="val 4245"/>
            </a:avLst>
          </a:prstGeom>
          <a:solidFill>
            <a:srgbClr val="ECECEC"/>
          </a:solidFill>
          <a:ln w="19050">
            <a:solidFill>
              <a:srgbClr val="DCDDDD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ko-KR"/>
          </a:p>
        </p:txBody>
      </p:sp>
      <p:sp>
        <p:nvSpPr>
          <p:cNvPr id="106" name="Arc 57"/>
          <p:cNvSpPr>
            <a:spLocks/>
          </p:cNvSpPr>
          <p:nvPr/>
        </p:nvSpPr>
        <p:spPr bwMode="auto">
          <a:xfrm rot="10800000">
            <a:off x="6072063" y="2516188"/>
            <a:ext cx="1355725" cy="1370012"/>
          </a:xfrm>
          <a:custGeom>
            <a:avLst/>
            <a:gdLst>
              <a:gd name="T0" fmla="*/ 0 w 22600"/>
              <a:gd name="T1" fmla="*/ 92539 h 21600"/>
              <a:gd name="T2" fmla="*/ 81327005 w 22600"/>
              <a:gd name="T3" fmla="*/ 86895041 h 21600"/>
              <a:gd name="T4" fmla="*/ 3598550 w 22600"/>
              <a:gd name="T5" fmla="*/ 86895041 h 21600"/>
              <a:gd name="T6" fmla="*/ 0 60000 65536"/>
              <a:gd name="T7" fmla="*/ 0 60000 65536"/>
              <a:gd name="T8" fmla="*/ 0 60000 65536"/>
              <a:gd name="T9" fmla="*/ 0 w 22600"/>
              <a:gd name="T10" fmla="*/ 0 h 21600"/>
              <a:gd name="T11" fmla="*/ 22600 w 22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600" h="21600" fill="none" extrusionOk="0">
                <a:moveTo>
                  <a:pt x="0" y="23"/>
                </a:moveTo>
                <a:cubicBezTo>
                  <a:pt x="333" y="7"/>
                  <a:pt x="666" y="-1"/>
                  <a:pt x="1000" y="0"/>
                </a:cubicBezTo>
                <a:cubicBezTo>
                  <a:pt x="12929" y="0"/>
                  <a:pt x="22600" y="9670"/>
                  <a:pt x="22600" y="21600"/>
                </a:cubicBezTo>
              </a:path>
              <a:path w="22600" h="21600" stroke="0" extrusionOk="0">
                <a:moveTo>
                  <a:pt x="0" y="23"/>
                </a:moveTo>
                <a:cubicBezTo>
                  <a:pt x="333" y="7"/>
                  <a:pt x="666" y="-1"/>
                  <a:pt x="1000" y="0"/>
                </a:cubicBezTo>
                <a:cubicBezTo>
                  <a:pt x="12929" y="0"/>
                  <a:pt x="22600" y="9670"/>
                  <a:pt x="22600" y="21600"/>
                </a:cubicBezTo>
                <a:lnTo>
                  <a:pt x="1000" y="21600"/>
                </a:lnTo>
                <a:close/>
              </a:path>
            </a:pathLst>
          </a:custGeom>
          <a:noFill/>
          <a:ln w="28575">
            <a:solidFill>
              <a:srgbClr val="4A4A4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ko-KR" altLang="ko-KR"/>
          </a:p>
        </p:txBody>
      </p:sp>
      <p:sp>
        <p:nvSpPr>
          <p:cNvPr id="107" name="Oval 58"/>
          <p:cNvSpPr>
            <a:spLocks noChangeArrowheads="1"/>
          </p:cNvSpPr>
          <p:nvPr/>
        </p:nvSpPr>
        <p:spPr bwMode="auto">
          <a:xfrm>
            <a:off x="6048251" y="2438400"/>
            <a:ext cx="96837" cy="96838"/>
          </a:xfrm>
          <a:prstGeom prst="ellipse">
            <a:avLst/>
          </a:prstGeom>
          <a:solidFill>
            <a:srgbClr val="4A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ko-KR"/>
          </a:p>
        </p:txBody>
      </p:sp>
      <p:sp>
        <p:nvSpPr>
          <p:cNvPr id="108" name="Arc 59"/>
          <p:cNvSpPr>
            <a:spLocks/>
          </p:cNvSpPr>
          <p:nvPr/>
        </p:nvSpPr>
        <p:spPr bwMode="auto">
          <a:xfrm rot="10800000">
            <a:off x="7448426" y="3878263"/>
            <a:ext cx="1350962" cy="1147762"/>
          </a:xfrm>
          <a:custGeom>
            <a:avLst/>
            <a:gdLst>
              <a:gd name="T0" fmla="*/ 0 w 22520"/>
              <a:gd name="T1" fmla="*/ 56485 h 21600"/>
              <a:gd name="T2" fmla="*/ 81043444 w 22520"/>
              <a:gd name="T3" fmla="*/ 60988783 h 21600"/>
              <a:gd name="T4" fmla="*/ 3310817 w 22520"/>
              <a:gd name="T5" fmla="*/ 60988783 h 21600"/>
              <a:gd name="T6" fmla="*/ 0 60000 65536"/>
              <a:gd name="T7" fmla="*/ 0 60000 65536"/>
              <a:gd name="T8" fmla="*/ 0 60000 65536"/>
              <a:gd name="T9" fmla="*/ 0 w 22520"/>
              <a:gd name="T10" fmla="*/ 0 h 21600"/>
              <a:gd name="T11" fmla="*/ 22520 w 2252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520" h="21600" fill="none" extrusionOk="0">
                <a:moveTo>
                  <a:pt x="-1" y="19"/>
                </a:moveTo>
                <a:cubicBezTo>
                  <a:pt x="306" y="6"/>
                  <a:pt x="613" y="-1"/>
                  <a:pt x="920" y="0"/>
                </a:cubicBezTo>
                <a:cubicBezTo>
                  <a:pt x="12849" y="0"/>
                  <a:pt x="22520" y="9670"/>
                  <a:pt x="22520" y="21600"/>
                </a:cubicBezTo>
              </a:path>
              <a:path w="22520" h="21600" stroke="0" extrusionOk="0">
                <a:moveTo>
                  <a:pt x="-1" y="19"/>
                </a:moveTo>
                <a:cubicBezTo>
                  <a:pt x="306" y="6"/>
                  <a:pt x="613" y="-1"/>
                  <a:pt x="920" y="0"/>
                </a:cubicBezTo>
                <a:cubicBezTo>
                  <a:pt x="12849" y="0"/>
                  <a:pt x="22520" y="9670"/>
                  <a:pt x="22520" y="21600"/>
                </a:cubicBezTo>
                <a:lnTo>
                  <a:pt x="920" y="21600"/>
                </a:lnTo>
                <a:close/>
              </a:path>
            </a:pathLst>
          </a:custGeom>
          <a:noFill/>
          <a:ln w="28575">
            <a:solidFill>
              <a:srgbClr val="4A4A4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ko-KR" altLang="ko-KR"/>
          </a:p>
        </p:txBody>
      </p:sp>
      <p:sp>
        <p:nvSpPr>
          <p:cNvPr id="109" name="Oval 60"/>
          <p:cNvSpPr>
            <a:spLocks noChangeArrowheads="1"/>
          </p:cNvSpPr>
          <p:nvPr/>
        </p:nvSpPr>
        <p:spPr bwMode="auto">
          <a:xfrm>
            <a:off x="4668713" y="1547813"/>
            <a:ext cx="96838" cy="96837"/>
          </a:xfrm>
          <a:prstGeom prst="ellipse">
            <a:avLst/>
          </a:prstGeom>
          <a:solidFill>
            <a:srgbClr val="4A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ko-KR"/>
          </a:p>
        </p:txBody>
      </p:sp>
      <p:sp>
        <p:nvSpPr>
          <p:cNvPr id="110" name="Oval 61"/>
          <p:cNvSpPr>
            <a:spLocks noChangeArrowheads="1"/>
          </p:cNvSpPr>
          <p:nvPr/>
        </p:nvSpPr>
        <p:spPr bwMode="auto">
          <a:xfrm>
            <a:off x="7403976" y="3854450"/>
            <a:ext cx="96837" cy="96838"/>
          </a:xfrm>
          <a:prstGeom prst="ellipse">
            <a:avLst/>
          </a:prstGeom>
          <a:solidFill>
            <a:srgbClr val="4A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ko-KR"/>
          </a:p>
        </p:txBody>
      </p:sp>
      <p:sp>
        <p:nvSpPr>
          <p:cNvPr id="111" name="Text Box 62"/>
          <p:cNvSpPr txBox="1">
            <a:spLocks noChangeArrowheads="1"/>
          </p:cNvSpPr>
          <p:nvPr/>
        </p:nvSpPr>
        <p:spPr bwMode="auto">
          <a:xfrm>
            <a:off x="3249488" y="5353050"/>
            <a:ext cx="211138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ko-KR" sz="800" b="1">
                <a:solidFill>
                  <a:srgbClr val="4A4A4A"/>
                </a:solidFill>
                <a:ea typeface="ＭＳ Ｐゴシック" pitchFamily="34" charset="-128"/>
                <a:cs typeface="Arial" charset="0"/>
              </a:rPr>
              <a:t>0</a:t>
            </a:r>
            <a:endParaRPr lang="en-US" altLang="ko-KR" sz="800">
              <a:solidFill>
                <a:srgbClr val="4A4A4A"/>
              </a:solidFill>
              <a:latin typeface="Times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112" name="Text Box 63"/>
          <p:cNvSpPr txBox="1">
            <a:spLocks noChangeArrowheads="1"/>
          </p:cNvSpPr>
          <p:nvPr/>
        </p:nvSpPr>
        <p:spPr bwMode="auto">
          <a:xfrm>
            <a:off x="4595688" y="1539875"/>
            <a:ext cx="12954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ko-KR" sz="1000" b="1">
                <a:ea typeface="ＭＳ Ｐゴシック" pitchFamily="34" charset="-128"/>
                <a:cs typeface="Arial" charset="0"/>
              </a:rPr>
              <a:t>Refine Policies</a:t>
            </a:r>
          </a:p>
        </p:txBody>
      </p:sp>
      <p:sp>
        <p:nvSpPr>
          <p:cNvPr id="113" name="Text Box 64"/>
          <p:cNvSpPr txBox="1">
            <a:spLocks noChangeArrowheads="1"/>
          </p:cNvSpPr>
          <p:nvPr/>
        </p:nvSpPr>
        <p:spPr bwMode="auto">
          <a:xfrm>
            <a:off x="5967288" y="2397125"/>
            <a:ext cx="12954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ko-KR" sz="1000" b="1">
                <a:ea typeface="ＭＳ Ｐゴシック" pitchFamily="34" charset="-128"/>
                <a:cs typeface="Arial" charset="0"/>
              </a:rPr>
              <a:t>Refine Policies</a:t>
            </a:r>
          </a:p>
        </p:txBody>
      </p:sp>
      <p:sp>
        <p:nvSpPr>
          <p:cNvPr id="114" name="Text Box 65"/>
          <p:cNvSpPr txBox="1">
            <a:spLocks noChangeArrowheads="1"/>
          </p:cNvSpPr>
          <p:nvPr/>
        </p:nvSpPr>
        <p:spPr bwMode="auto">
          <a:xfrm>
            <a:off x="7329363" y="3816350"/>
            <a:ext cx="12954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ko-KR" sz="1000" b="1">
                <a:ea typeface="ＭＳ Ｐゴシック" pitchFamily="34" charset="-128"/>
                <a:cs typeface="Arial" charset="0"/>
              </a:rPr>
              <a:t>Refine Policies</a:t>
            </a:r>
          </a:p>
        </p:txBody>
      </p:sp>
      <p:sp>
        <p:nvSpPr>
          <p:cNvPr id="115" name="Text Box 66"/>
          <p:cNvSpPr txBox="1">
            <a:spLocks noChangeArrowheads="1"/>
          </p:cNvSpPr>
          <p:nvPr/>
        </p:nvSpPr>
        <p:spPr bwMode="auto">
          <a:xfrm>
            <a:off x="3422526" y="5511800"/>
            <a:ext cx="54117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ko-KR" sz="1000" b="1">
                <a:solidFill>
                  <a:srgbClr val="4A4A4A"/>
                </a:solidFill>
                <a:ea typeface="ＭＳ Ｐゴシック" pitchFamily="34" charset="-128"/>
                <a:cs typeface="Arial" charset="0"/>
              </a:rPr>
              <a:t>Months</a:t>
            </a:r>
            <a:endParaRPr lang="en-US" altLang="ko-KR" sz="1000" b="1">
              <a:solidFill>
                <a:schemeClr val="bg2"/>
              </a:solidFill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19280</TotalTime>
  <Words>22</Words>
  <Application>Microsoft Office PowerPoint</Application>
  <PresentationFormat>全屏显示(4:3)</PresentationFormat>
  <Paragraphs>17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901</cp:revision>
  <dcterms:created xsi:type="dcterms:W3CDTF">2009-02-11T05:37:22Z</dcterms:created>
  <dcterms:modified xsi:type="dcterms:W3CDTF">2012-10-26T01:41:52Z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