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4"/>
          <p:cNvSpPr txBox="1">
            <a:spLocks noChangeArrowheads="1"/>
          </p:cNvSpPr>
          <p:nvPr/>
        </p:nvSpPr>
        <p:spPr bwMode="black">
          <a:xfrm>
            <a:off x="290264" y="4240560"/>
            <a:ext cx="31242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7" name="WordArt 19"/>
          <p:cNvSpPr>
            <a:spLocks noChangeArrowheads="1" noChangeShapeType="1" noTextEdit="1"/>
          </p:cNvSpPr>
          <p:nvPr/>
        </p:nvSpPr>
        <p:spPr bwMode="gray">
          <a:xfrm>
            <a:off x="366464" y="3753198"/>
            <a:ext cx="2928938" cy="411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b="1" kern="10">
                <a:solidFill>
                  <a:srgbClr val="CC3300"/>
                </a:solidFill>
                <a:latin typeface="Arial"/>
                <a:cs typeface="Arial"/>
              </a:rPr>
              <a:t>Title in here</a:t>
            </a:r>
            <a:endParaRPr lang="zh-CN" altLang="en-US" sz="3600" b="1" kern="10">
              <a:solidFill>
                <a:srgbClr val="CC3300"/>
              </a:solidFill>
              <a:latin typeface="Arial"/>
              <a:cs typeface="Arial"/>
            </a:endParaRPr>
          </a:p>
        </p:txBody>
      </p:sp>
      <p:grpSp>
        <p:nvGrpSpPr>
          <p:cNvPr id="38" name="Group 20"/>
          <p:cNvGrpSpPr>
            <a:grpSpLocks/>
          </p:cNvGrpSpPr>
          <p:nvPr/>
        </p:nvGrpSpPr>
        <p:grpSpPr bwMode="auto">
          <a:xfrm>
            <a:off x="5108327" y="2851498"/>
            <a:ext cx="938212" cy="2297112"/>
            <a:chOff x="1529" y="1871"/>
            <a:chExt cx="919" cy="1497"/>
          </a:xfrm>
        </p:grpSpPr>
        <p:sp>
          <p:nvSpPr>
            <p:cNvPr id="39" name="Freeform 21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Oval 22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23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Freeform 24"/>
          <p:cNvSpPr>
            <a:spLocks/>
          </p:cNvSpPr>
          <p:nvPr/>
        </p:nvSpPr>
        <p:spPr bwMode="gray">
          <a:xfrm>
            <a:off x="6303714" y="2675285"/>
            <a:ext cx="936625" cy="2670175"/>
          </a:xfrm>
          <a:custGeom>
            <a:avLst/>
            <a:gdLst>
              <a:gd name="T0" fmla="*/ 7 w 919"/>
              <a:gd name="T1" fmla="*/ 76 h 1497"/>
              <a:gd name="T2" fmla="*/ 7 w 919"/>
              <a:gd name="T3" fmla="*/ 1429 h 1497"/>
              <a:gd name="T4" fmla="*/ 441 w 919"/>
              <a:gd name="T5" fmla="*/ 1497 h 1497"/>
              <a:gd name="T6" fmla="*/ 919 w 919"/>
              <a:gd name="T7" fmla="*/ 1425 h 1497"/>
              <a:gd name="T8" fmla="*/ 918 w 919"/>
              <a:gd name="T9" fmla="*/ 73 h 1497"/>
              <a:gd name="T10" fmla="*/ 414 w 919"/>
              <a:gd name="T11" fmla="*/ 0 h 1497"/>
              <a:gd name="T12" fmla="*/ 7 w 919"/>
              <a:gd name="T13" fmla="*/ 76 h 14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9"/>
              <a:gd name="T22" fmla="*/ 0 h 1497"/>
              <a:gd name="T23" fmla="*/ 919 w 919"/>
              <a:gd name="T24" fmla="*/ 1497 h 149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9" h="1497">
                <a:moveTo>
                  <a:pt x="7" y="76"/>
                </a:moveTo>
                <a:cubicBezTo>
                  <a:pt x="7" y="76"/>
                  <a:pt x="7" y="752"/>
                  <a:pt x="7" y="1429"/>
                </a:cubicBezTo>
                <a:cubicBezTo>
                  <a:pt x="33" y="1477"/>
                  <a:pt x="289" y="1495"/>
                  <a:pt x="441" y="1497"/>
                </a:cubicBezTo>
                <a:cubicBezTo>
                  <a:pt x="593" y="1497"/>
                  <a:pt x="898" y="1486"/>
                  <a:pt x="919" y="1425"/>
                </a:cubicBezTo>
                <a:cubicBezTo>
                  <a:pt x="918" y="749"/>
                  <a:pt x="918" y="73"/>
                  <a:pt x="918" y="73"/>
                </a:cubicBezTo>
                <a:cubicBezTo>
                  <a:pt x="904" y="12"/>
                  <a:pt x="566" y="0"/>
                  <a:pt x="414" y="0"/>
                </a:cubicBezTo>
                <a:cubicBezTo>
                  <a:pt x="262" y="0"/>
                  <a:pt x="0" y="28"/>
                  <a:pt x="7" y="76"/>
                </a:cubicBezTo>
                <a:close/>
              </a:path>
            </a:pathLst>
          </a:custGeom>
          <a:gradFill rotWithShape="1">
            <a:gsLst>
              <a:gs pos="0">
                <a:srgbClr val="BABABA">
                  <a:alpha val="5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BABABA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Oval 25"/>
          <p:cNvSpPr>
            <a:spLocks noChangeArrowheads="1"/>
          </p:cNvSpPr>
          <p:nvPr/>
        </p:nvSpPr>
        <p:spPr bwMode="gray">
          <a:xfrm>
            <a:off x="6310064" y="2676873"/>
            <a:ext cx="930275" cy="257175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Oval 26"/>
          <p:cNvSpPr>
            <a:spLocks noChangeArrowheads="1"/>
          </p:cNvSpPr>
          <p:nvPr/>
        </p:nvSpPr>
        <p:spPr bwMode="gray">
          <a:xfrm>
            <a:off x="6310064" y="5088285"/>
            <a:ext cx="930275" cy="257175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5" name="Group 27"/>
          <p:cNvGrpSpPr>
            <a:grpSpLocks/>
          </p:cNvGrpSpPr>
          <p:nvPr/>
        </p:nvGrpSpPr>
        <p:grpSpPr bwMode="auto">
          <a:xfrm>
            <a:off x="3947864" y="2976910"/>
            <a:ext cx="938213" cy="1944688"/>
            <a:chOff x="1529" y="1871"/>
            <a:chExt cx="919" cy="1497"/>
          </a:xfrm>
        </p:grpSpPr>
        <p:sp>
          <p:nvSpPr>
            <p:cNvPr id="46" name="Freeform 28"/>
            <p:cNvSpPr>
              <a:spLocks/>
            </p:cNvSpPr>
            <p:nvPr/>
          </p:nvSpPr>
          <p:spPr bwMode="gray">
            <a:xfrm>
              <a:off x="1529" y="1871"/>
              <a:ext cx="919" cy="1497"/>
            </a:xfrm>
            <a:custGeom>
              <a:avLst/>
              <a:gdLst>
                <a:gd name="T0" fmla="*/ 7 w 919"/>
                <a:gd name="T1" fmla="*/ 76 h 1497"/>
                <a:gd name="T2" fmla="*/ 7 w 919"/>
                <a:gd name="T3" fmla="*/ 1429 h 1497"/>
                <a:gd name="T4" fmla="*/ 441 w 919"/>
                <a:gd name="T5" fmla="*/ 1497 h 1497"/>
                <a:gd name="T6" fmla="*/ 919 w 919"/>
                <a:gd name="T7" fmla="*/ 1425 h 1497"/>
                <a:gd name="T8" fmla="*/ 918 w 919"/>
                <a:gd name="T9" fmla="*/ 73 h 1497"/>
                <a:gd name="T10" fmla="*/ 414 w 919"/>
                <a:gd name="T11" fmla="*/ 0 h 1497"/>
                <a:gd name="T12" fmla="*/ 7 w 919"/>
                <a:gd name="T13" fmla="*/ 76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Oval 29"/>
            <p:cNvSpPr>
              <a:spLocks noChangeArrowheads="1"/>
            </p:cNvSpPr>
            <p:nvPr/>
          </p:nvSpPr>
          <p:spPr bwMode="gray">
            <a:xfrm>
              <a:off x="1536" y="1872"/>
              <a:ext cx="912" cy="144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Oval 30"/>
            <p:cNvSpPr>
              <a:spLocks noChangeArrowheads="1"/>
            </p:cNvSpPr>
            <p:nvPr/>
          </p:nvSpPr>
          <p:spPr bwMode="gray">
            <a:xfrm>
              <a:off x="1536" y="3224"/>
              <a:ext cx="912" cy="144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9" name="Freeform 31"/>
          <p:cNvSpPr>
            <a:spLocks/>
          </p:cNvSpPr>
          <p:nvPr/>
        </p:nvSpPr>
        <p:spPr bwMode="gray">
          <a:xfrm>
            <a:off x="7502277" y="2489548"/>
            <a:ext cx="936625" cy="3044825"/>
          </a:xfrm>
          <a:custGeom>
            <a:avLst/>
            <a:gdLst>
              <a:gd name="T0" fmla="*/ 7 w 919"/>
              <a:gd name="T1" fmla="*/ 76 h 1497"/>
              <a:gd name="T2" fmla="*/ 7 w 919"/>
              <a:gd name="T3" fmla="*/ 1429 h 1497"/>
              <a:gd name="T4" fmla="*/ 441 w 919"/>
              <a:gd name="T5" fmla="*/ 1497 h 1497"/>
              <a:gd name="T6" fmla="*/ 919 w 919"/>
              <a:gd name="T7" fmla="*/ 1425 h 1497"/>
              <a:gd name="T8" fmla="*/ 918 w 919"/>
              <a:gd name="T9" fmla="*/ 73 h 1497"/>
              <a:gd name="T10" fmla="*/ 414 w 919"/>
              <a:gd name="T11" fmla="*/ 0 h 1497"/>
              <a:gd name="T12" fmla="*/ 7 w 919"/>
              <a:gd name="T13" fmla="*/ 76 h 14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9"/>
              <a:gd name="T22" fmla="*/ 0 h 1497"/>
              <a:gd name="T23" fmla="*/ 919 w 919"/>
              <a:gd name="T24" fmla="*/ 1497 h 149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9" h="1497">
                <a:moveTo>
                  <a:pt x="7" y="76"/>
                </a:moveTo>
                <a:cubicBezTo>
                  <a:pt x="7" y="76"/>
                  <a:pt x="7" y="752"/>
                  <a:pt x="7" y="1429"/>
                </a:cubicBezTo>
                <a:cubicBezTo>
                  <a:pt x="33" y="1477"/>
                  <a:pt x="289" y="1495"/>
                  <a:pt x="441" y="1497"/>
                </a:cubicBezTo>
                <a:cubicBezTo>
                  <a:pt x="593" y="1497"/>
                  <a:pt x="898" y="1486"/>
                  <a:pt x="919" y="1425"/>
                </a:cubicBezTo>
                <a:cubicBezTo>
                  <a:pt x="918" y="749"/>
                  <a:pt x="918" y="73"/>
                  <a:pt x="918" y="73"/>
                </a:cubicBezTo>
                <a:cubicBezTo>
                  <a:pt x="904" y="12"/>
                  <a:pt x="566" y="0"/>
                  <a:pt x="414" y="0"/>
                </a:cubicBezTo>
                <a:cubicBezTo>
                  <a:pt x="262" y="0"/>
                  <a:pt x="0" y="28"/>
                  <a:pt x="7" y="76"/>
                </a:cubicBezTo>
                <a:close/>
              </a:path>
            </a:pathLst>
          </a:custGeom>
          <a:gradFill rotWithShape="1">
            <a:gsLst>
              <a:gs pos="0">
                <a:srgbClr val="BABABA">
                  <a:alpha val="50000"/>
                </a:srgbClr>
              </a:gs>
              <a:gs pos="50000">
                <a:srgbClr val="FFFFFF">
                  <a:alpha val="50000"/>
                </a:srgbClr>
              </a:gs>
              <a:gs pos="100000">
                <a:srgbClr val="BABABA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Oval 32"/>
          <p:cNvSpPr>
            <a:spLocks noChangeArrowheads="1"/>
          </p:cNvSpPr>
          <p:nvPr/>
        </p:nvSpPr>
        <p:spPr bwMode="gray">
          <a:xfrm>
            <a:off x="7508627" y="5242273"/>
            <a:ext cx="930275" cy="292100"/>
          </a:xfrm>
          <a:prstGeom prst="ellipse">
            <a:avLst/>
          </a:prstGeom>
          <a:solidFill>
            <a:srgbClr val="FFFFF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AutoShape 33"/>
          <p:cNvSpPr>
            <a:spLocks noChangeArrowheads="1"/>
          </p:cNvSpPr>
          <p:nvPr/>
        </p:nvSpPr>
        <p:spPr bwMode="gray">
          <a:xfrm>
            <a:off x="7514977" y="4235798"/>
            <a:ext cx="928687" cy="1285875"/>
          </a:xfrm>
          <a:prstGeom prst="can">
            <a:avLst>
              <a:gd name="adj" fmla="val 26994"/>
            </a:avLst>
          </a:prstGeom>
          <a:gradFill rotWithShape="1">
            <a:gsLst>
              <a:gs pos="0">
                <a:srgbClr val="A8D02A"/>
              </a:gs>
              <a:gs pos="50000">
                <a:srgbClr val="A8D02A">
                  <a:gamma/>
                  <a:tint val="50980"/>
                  <a:invGamma/>
                </a:srgbClr>
              </a:gs>
              <a:gs pos="100000">
                <a:srgbClr val="A8D02A"/>
              </a:gs>
            </a:gsLst>
            <a:lin ang="0" scaled="1"/>
          </a:gradFill>
          <a:ln w="9525">
            <a:solidFill>
              <a:srgbClr val="F8F8F8">
                <a:alpha val="14999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AutoShape 34"/>
          <p:cNvSpPr>
            <a:spLocks noChangeArrowheads="1"/>
          </p:cNvSpPr>
          <p:nvPr/>
        </p:nvSpPr>
        <p:spPr bwMode="gray">
          <a:xfrm>
            <a:off x="3955802" y="4296123"/>
            <a:ext cx="930275" cy="623887"/>
          </a:xfrm>
          <a:prstGeom prst="can">
            <a:avLst>
              <a:gd name="adj" fmla="val 30417"/>
            </a:avLst>
          </a:prstGeom>
          <a:gradFill rotWithShape="1">
            <a:gsLst>
              <a:gs pos="0">
                <a:srgbClr val="FFC319"/>
              </a:gs>
              <a:gs pos="50000">
                <a:srgbClr val="FFC319">
                  <a:gamma/>
                  <a:tint val="50980"/>
                  <a:invGamma/>
                </a:srgbClr>
              </a:gs>
              <a:gs pos="100000">
                <a:srgbClr val="FFC319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AutoShape 35"/>
          <p:cNvSpPr>
            <a:spLocks noChangeArrowheads="1"/>
          </p:cNvSpPr>
          <p:nvPr/>
        </p:nvSpPr>
        <p:spPr bwMode="ltGray">
          <a:xfrm>
            <a:off x="5119439" y="3865910"/>
            <a:ext cx="930275" cy="1285875"/>
          </a:xfrm>
          <a:prstGeom prst="can">
            <a:avLst>
              <a:gd name="adj" fmla="val 26948"/>
            </a:avLst>
          </a:prstGeom>
          <a:gradFill rotWithShape="1">
            <a:gsLst>
              <a:gs pos="0">
                <a:srgbClr val="FF6161"/>
              </a:gs>
              <a:gs pos="50000">
                <a:srgbClr val="FF6161">
                  <a:gamma/>
                  <a:tint val="50980"/>
                  <a:invGamma/>
                </a:srgbClr>
              </a:gs>
              <a:gs pos="100000">
                <a:srgbClr val="FF616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AutoShape 36"/>
          <p:cNvSpPr>
            <a:spLocks noChangeArrowheads="1"/>
          </p:cNvSpPr>
          <p:nvPr/>
        </p:nvSpPr>
        <p:spPr bwMode="gray">
          <a:xfrm>
            <a:off x="6305302" y="3422998"/>
            <a:ext cx="930275" cy="1922462"/>
          </a:xfrm>
          <a:prstGeom prst="can">
            <a:avLst>
              <a:gd name="adj" fmla="val 30022"/>
            </a:avLst>
          </a:prstGeom>
          <a:gradFill rotWithShape="1">
            <a:gsLst>
              <a:gs pos="0">
                <a:srgbClr val="5CB1FE"/>
              </a:gs>
              <a:gs pos="50000">
                <a:srgbClr val="5CB1FE">
                  <a:gamma/>
                  <a:tint val="50980"/>
                  <a:invGamma/>
                </a:srgbClr>
              </a:gs>
              <a:gs pos="100000">
                <a:srgbClr val="5CB1FE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Text Box 37"/>
          <p:cNvSpPr txBox="1">
            <a:spLocks noChangeArrowheads="1"/>
          </p:cNvSpPr>
          <p:nvPr/>
        </p:nvSpPr>
        <p:spPr bwMode="auto">
          <a:xfrm>
            <a:off x="4024064" y="4237385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30%</a:t>
            </a:r>
          </a:p>
        </p:txBody>
      </p:sp>
      <p:sp>
        <p:nvSpPr>
          <p:cNvPr id="56" name="Text Box 38"/>
          <p:cNvSpPr txBox="1">
            <a:spLocks noChangeArrowheads="1"/>
          </p:cNvSpPr>
          <p:nvPr/>
        </p:nvSpPr>
        <p:spPr bwMode="auto">
          <a:xfrm>
            <a:off x="5203577" y="3821460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60%</a:t>
            </a:r>
          </a:p>
        </p:txBody>
      </p:sp>
      <p:sp>
        <p:nvSpPr>
          <p:cNvPr id="57" name="Text Box 39"/>
          <p:cNvSpPr txBox="1">
            <a:spLocks noChangeArrowheads="1"/>
          </p:cNvSpPr>
          <p:nvPr/>
        </p:nvSpPr>
        <p:spPr bwMode="auto">
          <a:xfrm>
            <a:off x="6386264" y="3415060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80%</a:t>
            </a:r>
          </a:p>
        </p:txBody>
      </p:sp>
      <p:sp>
        <p:nvSpPr>
          <p:cNvPr id="58" name="Text Box 40"/>
          <p:cNvSpPr txBox="1">
            <a:spLocks noChangeArrowheads="1"/>
          </p:cNvSpPr>
          <p:nvPr/>
        </p:nvSpPr>
        <p:spPr bwMode="blackWhite">
          <a:xfrm>
            <a:off x="7605464" y="4196110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charset="-122"/>
              </a:rPr>
              <a:t>60%</a:t>
            </a:r>
          </a:p>
        </p:txBody>
      </p:sp>
      <p:sp>
        <p:nvSpPr>
          <p:cNvPr id="59" name="Rectangle 41"/>
          <p:cNvSpPr>
            <a:spLocks noChangeArrowheads="1"/>
          </p:cNvSpPr>
          <p:nvPr/>
        </p:nvSpPr>
        <p:spPr bwMode="auto">
          <a:xfrm>
            <a:off x="6005264" y="5340698"/>
            <a:ext cx="14478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Text in here</a:t>
            </a:r>
          </a:p>
        </p:txBody>
      </p:sp>
      <p:sp>
        <p:nvSpPr>
          <p:cNvPr id="60" name="Rectangle 42"/>
          <p:cNvSpPr>
            <a:spLocks noChangeArrowheads="1"/>
          </p:cNvSpPr>
          <p:nvPr/>
        </p:nvSpPr>
        <p:spPr bwMode="auto">
          <a:xfrm>
            <a:off x="7203827" y="5528023"/>
            <a:ext cx="1544637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Text in here</a:t>
            </a:r>
          </a:p>
        </p:txBody>
      </p:sp>
      <p:sp>
        <p:nvSpPr>
          <p:cNvPr id="61" name="AutoShape 43"/>
          <p:cNvSpPr>
            <a:spLocks/>
          </p:cNvSpPr>
          <p:nvPr/>
        </p:nvSpPr>
        <p:spPr bwMode="auto">
          <a:xfrm>
            <a:off x="1280864" y="2619723"/>
            <a:ext cx="2006600" cy="311150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33546"/>
              <a:gd name="adj5" fmla="val 136222"/>
              <a:gd name="adj6" fmla="val 153481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Description of the contents</a:t>
            </a:r>
          </a:p>
        </p:txBody>
      </p:sp>
      <p:sp>
        <p:nvSpPr>
          <p:cNvPr id="62" name="AutoShape 44"/>
          <p:cNvSpPr>
            <a:spLocks/>
          </p:cNvSpPr>
          <p:nvPr/>
        </p:nvSpPr>
        <p:spPr bwMode="auto">
          <a:xfrm>
            <a:off x="2804864" y="2106960"/>
            <a:ext cx="2006600" cy="311150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30537"/>
              <a:gd name="adj5" fmla="val 264287"/>
              <a:gd name="adj6" fmla="val 145884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Description of the contents</a:t>
            </a:r>
          </a:p>
        </p:txBody>
      </p:sp>
      <p:sp>
        <p:nvSpPr>
          <p:cNvPr id="63" name="AutoShape 45"/>
          <p:cNvSpPr>
            <a:spLocks/>
          </p:cNvSpPr>
          <p:nvPr/>
        </p:nvSpPr>
        <p:spPr bwMode="auto">
          <a:xfrm>
            <a:off x="5319464" y="1268760"/>
            <a:ext cx="2057400" cy="330200"/>
          </a:xfrm>
          <a:prstGeom prst="accentCallout2">
            <a:avLst>
              <a:gd name="adj1" fmla="val 34616"/>
              <a:gd name="adj2" fmla="val 103704"/>
              <a:gd name="adj3" fmla="val 34616"/>
              <a:gd name="adj4" fmla="val 117051"/>
              <a:gd name="adj5" fmla="val 399037"/>
              <a:gd name="adj6" fmla="val 129245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Description of the contents</a:t>
            </a:r>
          </a:p>
        </p:txBody>
      </p:sp>
      <p:sp>
        <p:nvSpPr>
          <p:cNvPr id="64" name="Rectangle 46"/>
          <p:cNvSpPr>
            <a:spLocks noChangeArrowheads="1"/>
          </p:cNvSpPr>
          <p:nvPr/>
        </p:nvSpPr>
        <p:spPr bwMode="auto">
          <a:xfrm>
            <a:off x="4786064" y="5153373"/>
            <a:ext cx="14478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Text in here</a:t>
            </a:r>
          </a:p>
        </p:txBody>
      </p:sp>
      <p:sp>
        <p:nvSpPr>
          <p:cNvPr id="65" name="Rectangle 47"/>
          <p:cNvSpPr>
            <a:spLocks noChangeArrowheads="1"/>
          </p:cNvSpPr>
          <p:nvPr/>
        </p:nvSpPr>
        <p:spPr bwMode="auto">
          <a:xfrm>
            <a:off x="3643064" y="4966048"/>
            <a:ext cx="14478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Text in here</a:t>
            </a:r>
          </a:p>
        </p:txBody>
      </p:sp>
      <p:sp>
        <p:nvSpPr>
          <p:cNvPr id="66" name="AutoShape 48"/>
          <p:cNvSpPr>
            <a:spLocks/>
          </p:cNvSpPr>
          <p:nvPr/>
        </p:nvSpPr>
        <p:spPr bwMode="auto">
          <a:xfrm>
            <a:off x="3947864" y="1649760"/>
            <a:ext cx="2068513" cy="311150"/>
          </a:xfrm>
          <a:prstGeom prst="accentCallout2">
            <a:avLst>
              <a:gd name="adj1" fmla="val 36736"/>
              <a:gd name="adj2" fmla="val 103685"/>
              <a:gd name="adj3" fmla="val 36736"/>
              <a:gd name="adj4" fmla="val 126708"/>
              <a:gd name="adj5" fmla="val 362755"/>
              <a:gd name="adj6" fmla="val 140981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Description of the contents</a:t>
            </a:r>
          </a:p>
        </p:txBody>
      </p:sp>
      <p:sp>
        <p:nvSpPr>
          <p:cNvPr id="67" name="Oval 49"/>
          <p:cNvSpPr>
            <a:spLocks noChangeArrowheads="1"/>
          </p:cNvSpPr>
          <p:nvPr/>
        </p:nvSpPr>
        <p:spPr bwMode="gray">
          <a:xfrm>
            <a:off x="7497514" y="2499073"/>
            <a:ext cx="930275" cy="257175"/>
          </a:xfrm>
          <a:prstGeom prst="ellipse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18808</TotalTime>
  <Words>55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880</cp:revision>
  <dcterms:created xsi:type="dcterms:W3CDTF">2009-02-11T05:37:22Z</dcterms:created>
  <dcterms:modified xsi:type="dcterms:W3CDTF">2012-08-26T12:10:35Z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