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903784" y="3289647"/>
            <a:ext cx="6324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5" name="Group 13"/>
          <p:cNvGrpSpPr>
            <a:grpSpLocks/>
          </p:cNvGrpSpPr>
          <p:nvPr/>
        </p:nvGrpSpPr>
        <p:grpSpPr bwMode="auto">
          <a:xfrm>
            <a:off x="827584" y="1384647"/>
            <a:ext cx="5334000" cy="404813"/>
            <a:chOff x="960" y="720"/>
            <a:chExt cx="3360" cy="255"/>
          </a:xfrm>
        </p:grpSpPr>
        <p:sp>
          <p:nvSpPr>
            <p:cNvPr id="16" name="Text Box 11"/>
            <p:cNvSpPr txBox="1">
              <a:spLocks noChangeArrowheads="1"/>
            </p:cNvSpPr>
            <p:nvPr/>
          </p:nvSpPr>
          <p:spPr bwMode="auto">
            <a:xfrm>
              <a:off x="960" y="720"/>
              <a:ext cx="1184" cy="255"/>
            </a:xfrm>
            <a:prstGeom prst="rect">
              <a:avLst/>
            </a:prstGeom>
            <a:noFill/>
            <a:ln w="38100">
              <a:solidFill>
                <a:srgbClr val="96969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ea typeface="华文细黑" pitchFamily="2" charset="-122"/>
                </a:rPr>
                <a:t>客户收益分析</a:t>
              </a:r>
            </a:p>
          </p:txBody>
        </p:sp>
        <p:sp>
          <p:nvSpPr>
            <p:cNvPr id="17" name="Text Box 12"/>
            <p:cNvSpPr txBox="1">
              <a:spLocks noChangeArrowheads="1"/>
            </p:cNvSpPr>
            <p:nvPr/>
          </p:nvSpPr>
          <p:spPr bwMode="auto">
            <a:xfrm>
              <a:off x="1968" y="720"/>
              <a:ext cx="2352" cy="255"/>
            </a:xfrm>
            <a:prstGeom prst="rect">
              <a:avLst/>
            </a:prstGeom>
            <a:solidFill>
              <a:srgbClr val="969696"/>
            </a:solidFill>
            <a:ln w="38100">
              <a:solidFill>
                <a:srgbClr val="96969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 pitchFamily="2" charset="-122"/>
                  <a:ea typeface="华文细黑" pitchFamily="2" charset="-122"/>
                </a:rPr>
                <a:t>收益提升与成本节省间的巨大反差</a:t>
              </a:r>
            </a:p>
          </p:txBody>
        </p:sp>
      </p:grpSp>
      <p:grpSp>
        <p:nvGrpSpPr>
          <p:cNvPr id="18" name="Group 19"/>
          <p:cNvGrpSpPr>
            <a:grpSpLocks/>
          </p:cNvGrpSpPr>
          <p:nvPr/>
        </p:nvGrpSpPr>
        <p:grpSpPr bwMode="auto">
          <a:xfrm>
            <a:off x="1360984" y="1994247"/>
            <a:ext cx="6858000" cy="1060450"/>
            <a:chOff x="912" y="1248"/>
            <a:chExt cx="4320" cy="668"/>
          </a:xfrm>
        </p:grpSpPr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912" y="1248"/>
              <a:ext cx="1440" cy="247"/>
            </a:xfrm>
            <a:prstGeom prst="rect">
              <a:avLst/>
            </a:prstGeom>
            <a:solidFill>
              <a:srgbClr val="666699"/>
            </a:solidFill>
            <a:ln w="25400">
              <a:solidFill>
                <a:srgbClr val="6666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华文细黑" pitchFamily="2" charset="-122"/>
                </a:rPr>
                <a:t>循环性消费收益提升</a:t>
              </a:r>
            </a:p>
          </p:txBody>
        </p:sp>
        <p:sp>
          <p:nvSpPr>
            <p:cNvPr id="20" name="Text Box 16"/>
            <p:cNvSpPr txBox="1">
              <a:spLocks noChangeArrowheads="1"/>
            </p:cNvSpPr>
            <p:nvPr/>
          </p:nvSpPr>
          <p:spPr bwMode="auto">
            <a:xfrm>
              <a:off x="912" y="1488"/>
              <a:ext cx="4320" cy="428"/>
            </a:xfrm>
            <a:prstGeom prst="rect">
              <a:avLst/>
            </a:prstGeom>
            <a:noFill/>
            <a:ln w="38100">
              <a:solidFill>
                <a:srgbClr val="666699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华文细黑" pitchFamily="2" charset="-122"/>
                </a:rPr>
                <a:t>显著刺激信用卡消费，截至目前，旅游服务已接待该行</a:t>
              </a: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信用卡用户逾万人次，并对该行吸引新用户、增强用户忠诚度起到积极作用。</a:t>
              </a:r>
            </a:p>
          </p:txBody>
        </p:sp>
      </p:grp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1360984" y="3213447"/>
            <a:ext cx="6858000" cy="2663825"/>
            <a:chOff x="1056" y="2016"/>
            <a:chExt cx="4320" cy="1678"/>
          </a:xfrm>
        </p:grpSpPr>
        <p:sp>
          <p:nvSpPr>
            <p:cNvPr id="22" name="Rectangle 17"/>
            <p:cNvSpPr>
              <a:spLocks noChangeArrowheads="1"/>
            </p:cNvSpPr>
            <p:nvPr/>
          </p:nvSpPr>
          <p:spPr bwMode="auto">
            <a:xfrm>
              <a:off x="1056" y="2016"/>
              <a:ext cx="1440" cy="247"/>
            </a:xfrm>
            <a:prstGeom prst="rect">
              <a:avLst/>
            </a:prstGeom>
            <a:solidFill>
              <a:srgbClr val="666699"/>
            </a:solidFill>
            <a:ln w="25400">
              <a:solidFill>
                <a:srgbClr val="666699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华文细黑" pitchFamily="2" charset="-122"/>
                </a:rPr>
                <a:t>会议差旅管理降成本</a:t>
              </a:r>
            </a:p>
          </p:txBody>
        </p:sp>
        <p:sp>
          <p:nvSpPr>
            <p:cNvPr id="25" name="Text Box 18"/>
            <p:cNvSpPr txBox="1">
              <a:spLocks noChangeArrowheads="1"/>
            </p:cNvSpPr>
            <p:nvPr/>
          </p:nvSpPr>
          <p:spPr bwMode="auto">
            <a:xfrm>
              <a:off x="1056" y="2256"/>
              <a:ext cx="4320" cy="1438"/>
            </a:xfrm>
            <a:prstGeom prst="rect">
              <a:avLst/>
            </a:prstGeom>
            <a:noFill/>
            <a:ln w="38100">
              <a:solidFill>
                <a:srgbClr val="666699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发挥海航旅业航空、酒店等资源优势为客户切实降低成本。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华文细黑" pitchFamily="2" charset="-122"/>
                </a:rPr>
                <a:t>通过年度的会议采购，截至目前共</a:t>
              </a: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保障该行全国性大中型会议</a:t>
              </a: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23</a:t>
              </a: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次；信息化预订平台已为该行员工提供机票、酒店预订逾万人次，极大便捷了出行审批环节，同时保证出差员工的安全性。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以同比分析，差旅成本节省比例超过</a:t>
              </a:r>
              <a:r>
                <a:rPr kumimoji="0" lang="en-US" altLang="zh-CN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</a:rPr>
                <a:t>10</a:t>
              </a: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</a:rPr>
                <a:t>%</a:t>
              </a: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，在客户与海航旅业双方团队的努力下，这个数字还在提升中。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18371</TotalTime>
  <Words>155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793</cp:revision>
  <dcterms:created xsi:type="dcterms:W3CDTF">2009-02-11T05:37:22Z</dcterms:created>
  <dcterms:modified xsi:type="dcterms:W3CDTF">2012-08-17T02:44:13Z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