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2"/>
          <p:cNvSpPr txBox="1">
            <a:spLocks noChangeArrowheads="1"/>
          </p:cNvSpPr>
          <p:nvPr/>
        </p:nvSpPr>
        <p:spPr bwMode="auto">
          <a:xfrm>
            <a:off x="279648" y="1072406"/>
            <a:ext cx="3276600" cy="392113"/>
          </a:xfrm>
          <a:prstGeom prst="rect">
            <a:avLst/>
          </a:prstGeom>
          <a:solidFill>
            <a:srgbClr val="666699"/>
          </a:solidFill>
          <a:ln w="25400">
            <a:solidFill>
              <a:srgbClr val="6666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细黑" pitchFamily="2" charset="-122"/>
              </a:rPr>
              <a:t>中国只此一家，我们更懂旅游</a:t>
            </a:r>
          </a:p>
        </p:txBody>
      </p:sp>
      <p:sp>
        <p:nvSpPr>
          <p:cNvPr id="96" name="Text Box 3"/>
          <p:cNvSpPr txBox="1">
            <a:spLocks noChangeArrowheads="1"/>
          </p:cNvSpPr>
          <p:nvPr/>
        </p:nvSpPr>
        <p:spPr bwMode="auto">
          <a:xfrm>
            <a:off x="279648" y="1453406"/>
            <a:ext cx="4724400" cy="679450"/>
          </a:xfrm>
          <a:prstGeom prst="rect">
            <a:avLst/>
          </a:prstGeom>
          <a:noFill/>
          <a:ln w="38100">
            <a:solidFill>
              <a:srgbClr val="6666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rPr>
              <a:t>我们具备较为完善的旅游产业链，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全面覆盖旅游“食宿行游购娱”六大要素。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文细黑" pitchFamily="2" charset="-122"/>
            </a:endParaRPr>
          </a:p>
        </p:txBody>
      </p:sp>
      <p:grpSp>
        <p:nvGrpSpPr>
          <p:cNvPr id="97" name="Group 28"/>
          <p:cNvGrpSpPr>
            <a:grpSpLocks/>
          </p:cNvGrpSpPr>
          <p:nvPr/>
        </p:nvGrpSpPr>
        <p:grpSpPr bwMode="auto">
          <a:xfrm>
            <a:off x="4116760" y="1209328"/>
            <a:ext cx="4567238" cy="4800600"/>
            <a:chOff x="2640" y="1104"/>
            <a:chExt cx="2877" cy="3024"/>
          </a:xfrm>
        </p:grpSpPr>
        <p:sp>
          <p:nvSpPr>
            <p:cNvPr id="98" name="Freeform 9"/>
            <p:cNvSpPr>
              <a:spLocks/>
            </p:cNvSpPr>
            <p:nvPr/>
          </p:nvSpPr>
          <p:spPr bwMode="gray">
            <a:xfrm>
              <a:off x="3612" y="2659"/>
              <a:ext cx="871" cy="1469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40 h 2346"/>
                <a:gd name="T20" fmla="*/ 806 w 1470"/>
                <a:gd name="T21" fmla="*/ 2291 h 2346"/>
                <a:gd name="T22" fmla="*/ 763 w 1470"/>
                <a:gd name="T23" fmla="*/ 2326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6 h 2346"/>
                <a:gd name="T30" fmla="*/ 665 w 1470"/>
                <a:gd name="T31" fmla="*/ 2291 h 2346"/>
                <a:gd name="T32" fmla="*/ 604 w 1470"/>
                <a:gd name="T33" fmla="*/ 2240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9 h 2346"/>
                <a:gd name="T54" fmla="*/ 27 w 1470"/>
                <a:gd name="T55" fmla="*/ 954 h 2346"/>
                <a:gd name="T56" fmla="*/ 71 w 1470"/>
                <a:gd name="T57" fmla="*/ 816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1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1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6 h 2346"/>
                <a:gd name="T100" fmla="*/ 1444 w 1470"/>
                <a:gd name="T101" fmla="*/ 954 h 2346"/>
                <a:gd name="T102" fmla="*/ 1467 w 1470"/>
                <a:gd name="T103" fmla="*/ 1099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tint val="33333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gray">
            <a:xfrm rot="575181">
              <a:off x="2644" y="1800"/>
              <a:ext cx="1586" cy="840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0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6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0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8 w 2032"/>
                <a:gd name="T47" fmla="*/ 1469 h 1536"/>
                <a:gd name="T48" fmla="*/ 648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199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2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tint val="33333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gray">
            <a:xfrm rot="-480829">
              <a:off x="2640" y="2616"/>
              <a:ext cx="1596" cy="841"/>
            </a:xfrm>
            <a:custGeom>
              <a:avLst/>
              <a:gdLst>
                <a:gd name="T0" fmla="*/ 717 w 2032"/>
                <a:gd name="T1" fmla="*/ 96 h 1536"/>
                <a:gd name="T2" fmla="*/ 860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6 w 2032"/>
                <a:gd name="T9" fmla="*/ 3 h 1536"/>
                <a:gd name="T10" fmla="*/ 1449 w 2032"/>
                <a:gd name="T11" fmla="*/ 17 h 1536"/>
                <a:gd name="T12" fmla="*/ 1583 w 2032"/>
                <a:gd name="T13" fmla="*/ 42 h 1536"/>
                <a:gd name="T14" fmla="*/ 1707 w 2032"/>
                <a:gd name="T15" fmla="*/ 70 h 1536"/>
                <a:gd name="T16" fmla="*/ 1815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2 w 2032"/>
                <a:gd name="T29" fmla="*/ 249 h 1536"/>
                <a:gd name="T30" fmla="*/ 2009 w 2032"/>
                <a:gd name="T31" fmla="*/ 326 h 1536"/>
                <a:gd name="T32" fmla="*/ 1989 w 2032"/>
                <a:gd name="T33" fmla="*/ 427 h 1536"/>
                <a:gd name="T34" fmla="*/ 1958 w 2032"/>
                <a:gd name="T35" fmla="*/ 542 h 1536"/>
                <a:gd name="T36" fmla="*/ 1919 w 2032"/>
                <a:gd name="T37" fmla="*/ 672 h 1536"/>
                <a:gd name="T38" fmla="*/ 1866 w 2032"/>
                <a:gd name="T39" fmla="*/ 806 h 1536"/>
                <a:gd name="T40" fmla="*/ 1802 w 2032"/>
                <a:gd name="T41" fmla="*/ 944 h 1536"/>
                <a:gd name="T42" fmla="*/ 1722 w 2032"/>
                <a:gd name="T43" fmla="*/ 1076 h 1536"/>
                <a:gd name="T44" fmla="*/ 1627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5 w 2032"/>
                <a:gd name="T51" fmla="*/ 1469 h 1536"/>
                <a:gd name="T52" fmla="*/ 1099 w 2032"/>
                <a:gd name="T53" fmla="*/ 1511 h 1536"/>
                <a:gd name="T54" fmla="*/ 950 w 2032"/>
                <a:gd name="T55" fmla="*/ 1532 h 1536"/>
                <a:gd name="T56" fmla="*/ 801 w 2032"/>
                <a:gd name="T57" fmla="*/ 1536 h 1536"/>
                <a:gd name="T58" fmla="*/ 654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70 w 2032"/>
                <a:gd name="T67" fmla="*/ 1419 h 1536"/>
                <a:gd name="T68" fmla="*/ 91 w 2032"/>
                <a:gd name="T69" fmla="*/ 1390 h 1536"/>
                <a:gd name="T70" fmla="*/ 34 w 2032"/>
                <a:gd name="T71" fmla="*/ 1368 h 1536"/>
                <a:gd name="T72" fmla="*/ 5 w 2032"/>
                <a:gd name="T73" fmla="*/ 1357 h 1536"/>
                <a:gd name="T74" fmla="*/ 0 w 2032"/>
                <a:gd name="T75" fmla="*/ 1349 h 1536"/>
                <a:gd name="T76" fmla="*/ 5 w 2032"/>
                <a:gd name="T77" fmla="*/ 1316 h 1536"/>
                <a:gd name="T78" fmla="*/ 15 w 2032"/>
                <a:gd name="T79" fmla="*/ 1250 h 1536"/>
                <a:gd name="T80" fmla="*/ 33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9 w 2032"/>
                <a:gd name="T87" fmla="*/ 798 h 1536"/>
                <a:gd name="T88" fmla="*/ 197 w 2032"/>
                <a:gd name="T89" fmla="*/ 661 h 1536"/>
                <a:gd name="T90" fmla="*/ 269 w 2032"/>
                <a:gd name="T91" fmla="*/ 525 h 1536"/>
                <a:gd name="T92" fmla="*/ 356 w 2032"/>
                <a:gd name="T93" fmla="*/ 395 h 1536"/>
                <a:gd name="T94" fmla="*/ 460 w 2032"/>
                <a:gd name="T95" fmla="*/ 277 h 1536"/>
                <a:gd name="T96" fmla="*/ 581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tint val="33333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Text Box 15"/>
            <p:cNvSpPr txBox="1">
              <a:spLocks noChangeArrowheads="1"/>
            </p:cNvSpPr>
            <p:nvPr/>
          </p:nvSpPr>
          <p:spPr bwMode="gray">
            <a:xfrm>
              <a:off x="2935" y="1930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航空</a:t>
              </a:r>
            </a:p>
          </p:txBody>
        </p:sp>
        <p:sp>
          <p:nvSpPr>
            <p:cNvPr id="102" name="Text Box 18"/>
            <p:cNvSpPr txBox="1">
              <a:spLocks noChangeArrowheads="1"/>
            </p:cNvSpPr>
            <p:nvPr/>
          </p:nvSpPr>
          <p:spPr bwMode="gray">
            <a:xfrm>
              <a:off x="2936" y="3063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传媒</a:t>
              </a: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gray">
            <a:xfrm>
              <a:off x="3601" y="1104"/>
              <a:ext cx="914" cy="1519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tint val="33333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gray">
            <a:xfrm rot="521906">
              <a:off x="3902" y="2665"/>
              <a:ext cx="1524" cy="785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1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7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1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7 w 2032"/>
                <a:gd name="T47" fmla="*/ 1469 h 1536"/>
                <a:gd name="T48" fmla="*/ 647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200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3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tint val="33333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gray">
            <a:xfrm rot="-468625">
              <a:off x="3950" y="1844"/>
              <a:ext cx="1567" cy="828"/>
            </a:xfrm>
            <a:custGeom>
              <a:avLst/>
              <a:gdLst>
                <a:gd name="T0" fmla="*/ 716 w 2032"/>
                <a:gd name="T1" fmla="*/ 96 h 1536"/>
                <a:gd name="T2" fmla="*/ 859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5 w 2032"/>
                <a:gd name="T9" fmla="*/ 3 h 1536"/>
                <a:gd name="T10" fmla="*/ 1448 w 2032"/>
                <a:gd name="T11" fmla="*/ 17 h 1536"/>
                <a:gd name="T12" fmla="*/ 1582 w 2032"/>
                <a:gd name="T13" fmla="*/ 42 h 1536"/>
                <a:gd name="T14" fmla="*/ 1706 w 2032"/>
                <a:gd name="T15" fmla="*/ 70 h 1536"/>
                <a:gd name="T16" fmla="*/ 1814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1 w 2032"/>
                <a:gd name="T29" fmla="*/ 249 h 1536"/>
                <a:gd name="T30" fmla="*/ 2008 w 2032"/>
                <a:gd name="T31" fmla="*/ 327 h 1536"/>
                <a:gd name="T32" fmla="*/ 1988 w 2032"/>
                <a:gd name="T33" fmla="*/ 427 h 1536"/>
                <a:gd name="T34" fmla="*/ 1957 w 2032"/>
                <a:gd name="T35" fmla="*/ 542 h 1536"/>
                <a:gd name="T36" fmla="*/ 1918 w 2032"/>
                <a:gd name="T37" fmla="*/ 672 h 1536"/>
                <a:gd name="T38" fmla="*/ 1865 w 2032"/>
                <a:gd name="T39" fmla="*/ 807 h 1536"/>
                <a:gd name="T40" fmla="*/ 1801 w 2032"/>
                <a:gd name="T41" fmla="*/ 944 h 1536"/>
                <a:gd name="T42" fmla="*/ 1721 w 2032"/>
                <a:gd name="T43" fmla="*/ 1076 h 1536"/>
                <a:gd name="T44" fmla="*/ 1626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4 w 2032"/>
                <a:gd name="T51" fmla="*/ 1469 h 1536"/>
                <a:gd name="T52" fmla="*/ 1098 w 2032"/>
                <a:gd name="T53" fmla="*/ 1511 h 1536"/>
                <a:gd name="T54" fmla="*/ 949 w 2032"/>
                <a:gd name="T55" fmla="*/ 1532 h 1536"/>
                <a:gd name="T56" fmla="*/ 801 w 2032"/>
                <a:gd name="T57" fmla="*/ 1536 h 1536"/>
                <a:gd name="T58" fmla="*/ 653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69 w 2032"/>
                <a:gd name="T67" fmla="*/ 1419 h 1536"/>
                <a:gd name="T68" fmla="*/ 90 w 2032"/>
                <a:gd name="T69" fmla="*/ 1390 h 1536"/>
                <a:gd name="T70" fmla="*/ 33 w 2032"/>
                <a:gd name="T71" fmla="*/ 1368 h 1536"/>
                <a:gd name="T72" fmla="*/ 4 w 2032"/>
                <a:gd name="T73" fmla="*/ 1357 h 1536"/>
                <a:gd name="T74" fmla="*/ 0 w 2032"/>
                <a:gd name="T75" fmla="*/ 1349 h 1536"/>
                <a:gd name="T76" fmla="*/ 4 w 2032"/>
                <a:gd name="T77" fmla="*/ 1316 h 1536"/>
                <a:gd name="T78" fmla="*/ 14 w 2032"/>
                <a:gd name="T79" fmla="*/ 1250 h 1536"/>
                <a:gd name="T80" fmla="*/ 32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8 w 2032"/>
                <a:gd name="T87" fmla="*/ 798 h 1536"/>
                <a:gd name="T88" fmla="*/ 197 w 2032"/>
                <a:gd name="T89" fmla="*/ 661 h 1536"/>
                <a:gd name="T90" fmla="*/ 268 w 2032"/>
                <a:gd name="T91" fmla="*/ 525 h 1536"/>
                <a:gd name="T92" fmla="*/ 356 w 2032"/>
                <a:gd name="T93" fmla="*/ 395 h 1536"/>
                <a:gd name="T94" fmla="*/ 459 w 2032"/>
                <a:gd name="T95" fmla="*/ 277 h 1536"/>
                <a:gd name="T96" fmla="*/ 580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33333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6" name="Group 12"/>
            <p:cNvGrpSpPr>
              <a:grpSpLocks/>
            </p:cNvGrpSpPr>
            <p:nvPr/>
          </p:nvGrpSpPr>
          <p:grpSpPr bwMode="auto">
            <a:xfrm>
              <a:off x="3630" y="2137"/>
              <a:ext cx="831" cy="825"/>
              <a:chOff x="2016" y="1920"/>
              <a:chExt cx="1680" cy="1680"/>
            </a:xfrm>
          </p:grpSpPr>
          <p:sp>
            <p:nvSpPr>
              <p:cNvPr id="112" name="Oval 13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C000"/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91581" dir="3378596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4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FFFF00">
                      <a:alpha val="1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7" name="Text Box 16"/>
            <p:cNvSpPr txBox="1">
              <a:spLocks noChangeArrowheads="1"/>
            </p:cNvSpPr>
            <p:nvPr/>
          </p:nvSpPr>
          <p:spPr bwMode="gray">
            <a:xfrm>
              <a:off x="3849" y="1452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旅游</a:t>
              </a:r>
            </a:p>
          </p:txBody>
        </p:sp>
        <p:sp>
          <p:nvSpPr>
            <p:cNvPr id="108" name="Text Box 17"/>
            <p:cNvSpPr txBox="1">
              <a:spLocks noChangeArrowheads="1"/>
            </p:cNvSpPr>
            <p:nvPr/>
          </p:nvSpPr>
          <p:spPr bwMode="gray">
            <a:xfrm>
              <a:off x="4721" y="1930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酒店</a:t>
              </a:r>
            </a:p>
          </p:txBody>
        </p:sp>
        <p:sp>
          <p:nvSpPr>
            <p:cNvPr id="109" name="Text Box 19"/>
            <p:cNvSpPr txBox="1">
              <a:spLocks noChangeArrowheads="1"/>
            </p:cNvSpPr>
            <p:nvPr/>
          </p:nvSpPr>
          <p:spPr bwMode="gray">
            <a:xfrm>
              <a:off x="4721" y="3063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租车</a:t>
              </a:r>
            </a:p>
          </p:txBody>
        </p:sp>
        <p:sp>
          <p:nvSpPr>
            <p:cNvPr id="110" name="Text Box 20"/>
            <p:cNvSpPr txBox="1">
              <a:spLocks noChangeArrowheads="1"/>
            </p:cNvSpPr>
            <p:nvPr/>
          </p:nvSpPr>
          <p:spPr bwMode="gray">
            <a:xfrm>
              <a:off x="3806" y="3542"/>
              <a:ext cx="4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华文细黑" pitchFamily="2" charset="-122"/>
                </a:rPr>
                <a:t>景区</a:t>
              </a: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3696" y="2352"/>
              <a:ext cx="7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海航旅业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18694</TotalTime>
  <Words>41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869</cp:revision>
  <dcterms:created xsi:type="dcterms:W3CDTF">2009-02-11T05:37:22Z</dcterms:created>
  <dcterms:modified xsi:type="dcterms:W3CDTF">2012-08-17T01:11:56Z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