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9"/>
          <p:cNvGrpSpPr>
            <a:grpSpLocks/>
          </p:cNvGrpSpPr>
          <p:nvPr/>
        </p:nvGrpSpPr>
        <p:grpSpPr bwMode="auto">
          <a:xfrm>
            <a:off x="4445322" y="2345035"/>
            <a:ext cx="1763712" cy="2133600"/>
            <a:chOff x="2880" y="2126"/>
            <a:chExt cx="1111" cy="1344"/>
          </a:xfrm>
        </p:grpSpPr>
        <p:sp>
          <p:nvSpPr>
            <p:cNvPr id="43" name="Line 10"/>
            <p:cNvSpPr>
              <a:spLocks noChangeShapeType="1"/>
            </p:cNvSpPr>
            <p:nvPr/>
          </p:nvSpPr>
          <p:spPr bwMode="gray">
            <a:xfrm flipV="1">
              <a:off x="2887" y="2126"/>
              <a:ext cx="912" cy="658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Line 11"/>
            <p:cNvSpPr>
              <a:spLocks noChangeShapeType="1"/>
            </p:cNvSpPr>
            <p:nvPr/>
          </p:nvSpPr>
          <p:spPr bwMode="gray">
            <a:xfrm flipV="1">
              <a:off x="2887" y="2784"/>
              <a:ext cx="1104" cy="0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Line 12"/>
            <p:cNvSpPr>
              <a:spLocks noChangeShapeType="1"/>
            </p:cNvSpPr>
            <p:nvPr/>
          </p:nvSpPr>
          <p:spPr bwMode="gray">
            <a:xfrm>
              <a:off x="2880" y="2791"/>
              <a:ext cx="878" cy="679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6" name="Group 13"/>
          <p:cNvGrpSpPr>
            <a:grpSpLocks/>
          </p:cNvGrpSpPr>
          <p:nvPr/>
        </p:nvGrpSpPr>
        <p:grpSpPr bwMode="auto">
          <a:xfrm flipH="1">
            <a:off x="2692722" y="2333922"/>
            <a:ext cx="1763712" cy="2133600"/>
            <a:chOff x="2880" y="2126"/>
            <a:chExt cx="1111" cy="1344"/>
          </a:xfrm>
        </p:grpSpPr>
        <p:sp>
          <p:nvSpPr>
            <p:cNvPr id="47" name="Line 14"/>
            <p:cNvSpPr>
              <a:spLocks noChangeShapeType="1"/>
            </p:cNvSpPr>
            <p:nvPr/>
          </p:nvSpPr>
          <p:spPr bwMode="gray">
            <a:xfrm flipV="1">
              <a:off x="2887" y="2126"/>
              <a:ext cx="912" cy="658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Line 15"/>
            <p:cNvSpPr>
              <a:spLocks noChangeShapeType="1"/>
            </p:cNvSpPr>
            <p:nvPr/>
          </p:nvSpPr>
          <p:spPr bwMode="gray">
            <a:xfrm flipV="1">
              <a:off x="2887" y="2784"/>
              <a:ext cx="1104" cy="0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Line 16"/>
            <p:cNvSpPr>
              <a:spLocks noChangeShapeType="1"/>
            </p:cNvSpPr>
            <p:nvPr/>
          </p:nvSpPr>
          <p:spPr bwMode="gray">
            <a:xfrm>
              <a:off x="2880" y="2791"/>
              <a:ext cx="878" cy="679"/>
            </a:xfrm>
            <a:prstGeom prst="line">
              <a:avLst/>
            </a:prstGeom>
            <a:noFill/>
            <a:ln w="38100" cap="rnd">
              <a:solidFill>
                <a:srgbClr val="4D4D4D"/>
              </a:solidFill>
              <a:prstDash val="sysDot"/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0" name="Oval 18"/>
          <p:cNvSpPr>
            <a:spLocks noChangeArrowheads="1"/>
          </p:cNvSpPr>
          <p:nvPr/>
        </p:nvSpPr>
        <p:spPr bwMode="gray">
          <a:xfrm>
            <a:off x="3259459" y="2322810"/>
            <a:ext cx="2327275" cy="2327275"/>
          </a:xfrm>
          <a:prstGeom prst="ellipse">
            <a:avLst/>
          </a:prstGeom>
          <a:gradFill rotWithShape="1">
            <a:gsLst>
              <a:gs pos="0">
                <a:srgbClr val="0383F7">
                  <a:gamma/>
                  <a:tint val="10196"/>
                  <a:invGamma/>
                </a:srgbClr>
              </a:gs>
              <a:gs pos="50000">
                <a:srgbClr val="0383F7"/>
              </a:gs>
              <a:gs pos="100000">
                <a:srgbClr val="0383F7">
                  <a:gamma/>
                  <a:tint val="10196"/>
                  <a:invGamma/>
                </a:srgbClr>
              </a:gs>
            </a:gsLst>
            <a:lin ang="5400000" scaled="1"/>
          </a:gradFill>
          <a:ln w="12700">
            <a:solidFill>
              <a:srgbClr val="2F6ACB"/>
            </a:solidFill>
            <a:round/>
            <a:headEnd/>
            <a:tailEnd/>
          </a:ln>
          <a:effectLst>
            <a:outerShdw dist="50800" dir="5400000" algn="ctr" rotWithShape="0">
              <a:srgbClr val="C0C0C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Oval 19"/>
          <p:cNvSpPr>
            <a:spLocks noChangeArrowheads="1"/>
          </p:cNvSpPr>
          <p:nvPr/>
        </p:nvSpPr>
        <p:spPr bwMode="gray">
          <a:xfrm>
            <a:off x="3319784" y="2294235"/>
            <a:ext cx="2241550" cy="2357437"/>
          </a:xfrm>
          <a:prstGeom prst="ellipse">
            <a:avLst/>
          </a:prstGeom>
          <a:gradFill rotWithShape="1">
            <a:gsLst>
              <a:gs pos="0">
                <a:srgbClr val="B6E7F6"/>
              </a:gs>
              <a:gs pos="50000">
                <a:srgbClr val="3958BD"/>
              </a:gs>
              <a:gs pos="100000">
                <a:srgbClr val="B6E7F6"/>
              </a:gs>
            </a:gsLst>
            <a:lin ang="5400000" scaled="1"/>
          </a:gradFill>
          <a:ln w="19050">
            <a:solidFill>
              <a:srgbClr val="3376C7">
                <a:alpha val="20000"/>
              </a:srgbClr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gray">
          <a:xfrm>
            <a:off x="3235647" y="3073697"/>
            <a:ext cx="2362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Next LT Regular" pitchFamily="34" charset="0"/>
                <a:ea typeface="宋体" charset="-122"/>
              </a:rPr>
              <a:t>metro</a:t>
            </a:r>
          </a:p>
        </p:txBody>
      </p:sp>
      <p:sp>
        <p:nvSpPr>
          <p:cNvPr id="53" name="TextBox 88"/>
          <p:cNvSpPr txBox="1">
            <a:spLocks noChangeArrowheads="1"/>
          </p:cNvSpPr>
          <p:nvPr/>
        </p:nvSpPr>
        <p:spPr bwMode="auto">
          <a:xfrm>
            <a:off x="1390972" y="2008485"/>
            <a:ext cx="157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Next LT Regular" pitchFamily="34" charset="0"/>
                <a:ea typeface="MS PGothic" pitchFamily="34" charset="-128"/>
              </a:rPr>
              <a:t>Comfortable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54" name="TextBox 89"/>
          <p:cNvSpPr txBox="1">
            <a:spLocks noChangeArrowheads="1"/>
          </p:cNvSpPr>
          <p:nvPr/>
        </p:nvSpPr>
        <p:spPr bwMode="auto">
          <a:xfrm>
            <a:off x="1390972" y="3151485"/>
            <a:ext cx="1571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Next LT Regular" pitchFamily="34" charset="0"/>
                <a:ea typeface="MS PGothic" pitchFamily="34" charset="-128"/>
              </a:rPr>
              <a:t>Timeless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55" name="TextBox 90"/>
          <p:cNvSpPr txBox="1">
            <a:spLocks noChangeArrowheads="1"/>
          </p:cNvSpPr>
          <p:nvPr/>
        </p:nvSpPr>
        <p:spPr bwMode="auto">
          <a:xfrm>
            <a:off x="819472" y="4154785"/>
            <a:ext cx="23574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Next LT Regular" pitchFamily="34" charset="0"/>
                <a:ea typeface="MS PGothic" pitchFamily="34" charset="-128"/>
              </a:rPr>
              <a:t>Economic and social  significant</a:t>
            </a:r>
            <a:endParaRPr kumimoji="0" lang="zh-CN" altLang="en-US" sz="15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56" name="TextBox 91"/>
          <p:cNvSpPr txBox="1">
            <a:spLocks noChangeArrowheads="1"/>
          </p:cNvSpPr>
          <p:nvPr/>
        </p:nvSpPr>
        <p:spPr bwMode="auto">
          <a:xfrm>
            <a:off x="5962972" y="2079922"/>
            <a:ext cx="2357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Next LT Regular" pitchFamily="34" charset="0"/>
                <a:ea typeface="MS PGothic" pitchFamily="34" charset="-128"/>
              </a:rPr>
              <a:t>Lots of blind spot</a:t>
            </a: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Next LT Regular" pitchFamily="34" charset="0"/>
              <a:ea typeface="MS PGothic" pitchFamily="34" charset="-128"/>
            </a:endParaRPr>
          </a:p>
        </p:txBody>
      </p:sp>
      <p:sp>
        <p:nvSpPr>
          <p:cNvPr id="57" name="TextBox 92"/>
          <p:cNvSpPr txBox="1">
            <a:spLocks noChangeArrowheads="1"/>
          </p:cNvSpPr>
          <p:nvPr/>
        </p:nvSpPr>
        <p:spPr bwMode="auto">
          <a:xfrm>
            <a:off x="6177284" y="3213397"/>
            <a:ext cx="26431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FrutigerNext LT Medium" pitchFamily="34" charset="0"/>
                <a:ea typeface="MS PGothic" pitchFamily="34" charset="-128"/>
              </a:rPr>
              <a:t> </a:t>
            </a: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Next LT Regular" pitchFamily="34" charset="0"/>
                <a:ea typeface="MS PGothic" pitchFamily="34" charset="-128"/>
              </a:rPr>
              <a:t>Exist doppler effect </a:t>
            </a:r>
          </a:p>
        </p:txBody>
      </p:sp>
      <p:sp>
        <p:nvSpPr>
          <p:cNvPr id="58" name="TextBox 93"/>
          <p:cNvSpPr txBox="1">
            <a:spLocks noChangeArrowheads="1"/>
          </p:cNvSpPr>
          <p:nvPr/>
        </p:nvSpPr>
        <p:spPr bwMode="auto">
          <a:xfrm>
            <a:off x="5891534" y="4223047"/>
            <a:ext cx="2643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FrutigerNext LT Regular" pitchFamily="34" charset="0"/>
                <a:ea typeface="MS PGothic" pitchFamily="34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 typeface="Wingdings 2" pitchFamily="18" charset="2"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Next LT Regular" pitchFamily="34" charset="0"/>
                <a:ea typeface="MS PGothic" pitchFamily="34" charset="-128"/>
              </a:rPr>
              <a:t>Quality of signal is badly in high-speed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18693</TotalTime>
  <Words>23</Words>
  <Application>Microsoft Office PowerPoint</Application>
  <PresentationFormat>全屏显示(4:3)</PresentationFormat>
  <Paragraphs>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866</cp:revision>
  <dcterms:created xsi:type="dcterms:W3CDTF">2009-02-11T05:37:22Z</dcterms:created>
  <dcterms:modified xsi:type="dcterms:W3CDTF">2012-08-15T13:44:56Z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