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1772"/>
          <p:cNvSpPr>
            <a:spLocks/>
          </p:cNvSpPr>
          <p:nvPr/>
        </p:nvSpPr>
        <p:spPr bwMode="auto">
          <a:xfrm>
            <a:off x="822969" y="1597695"/>
            <a:ext cx="6505575" cy="3919537"/>
          </a:xfrm>
          <a:custGeom>
            <a:avLst/>
            <a:gdLst>
              <a:gd name="T0" fmla="*/ 2147483647 w 4098"/>
              <a:gd name="T1" fmla="*/ 0 h 2469"/>
              <a:gd name="T2" fmla="*/ 2147483647 w 4098"/>
              <a:gd name="T3" fmla="*/ 0 h 2469"/>
              <a:gd name="T4" fmla="*/ 2147483647 w 4098"/>
              <a:gd name="T5" fmla="*/ 2147483647 h 2469"/>
              <a:gd name="T6" fmla="*/ 2147483647 w 4098"/>
              <a:gd name="T7" fmla="*/ 2147483647 h 2469"/>
              <a:gd name="T8" fmla="*/ 2147483647 w 4098"/>
              <a:gd name="T9" fmla="*/ 2147483647 h 2469"/>
              <a:gd name="T10" fmla="*/ 2147483647 w 4098"/>
              <a:gd name="T11" fmla="*/ 2147483647 h 2469"/>
              <a:gd name="T12" fmla="*/ 2147483647 w 4098"/>
              <a:gd name="T13" fmla="*/ 2147483647 h 2469"/>
              <a:gd name="T14" fmla="*/ 2147483647 w 4098"/>
              <a:gd name="T15" fmla="*/ 2147483647 h 2469"/>
              <a:gd name="T16" fmla="*/ 2147483647 w 4098"/>
              <a:gd name="T17" fmla="*/ 2147483647 h 2469"/>
              <a:gd name="T18" fmla="*/ 0 w 4098"/>
              <a:gd name="T19" fmla="*/ 2147483647 h 2469"/>
              <a:gd name="T20" fmla="*/ 0 w 4098"/>
              <a:gd name="T21" fmla="*/ 2147483647 h 2469"/>
              <a:gd name="T22" fmla="*/ 0 w 4098"/>
              <a:gd name="T23" fmla="*/ 2147483647 h 2469"/>
              <a:gd name="T24" fmla="*/ 2147483647 w 4098"/>
              <a:gd name="T25" fmla="*/ 2147483647 h 2469"/>
              <a:gd name="T26" fmla="*/ 2147483647 w 4098"/>
              <a:gd name="T27" fmla="*/ 2147483647 h 2469"/>
              <a:gd name="T28" fmla="*/ 2147483647 w 4098"/>
              <a:gd name="T29" fmla="*/ 2147483647 h 2469"/>
              <a:gd name="T30" fmla="*/ 2147483647 w 4098"/>
              <a:gd name="T31" fmla="*/ 2147483647 h 2469"/>
              <a:gd name="T32" fmla="*/ 2147483647 w 4098"/>
              <a:gd name="T33" fmla="*/ 2147483647 h 2469"/>
              <a:gd name="T34" fmla="*/ 2147483647 w 4098"/>
              <a:gd name="T35" fmla="*/ 2147483647 h 2469"/>
              <a:gd name="T36" fmla="*/ 2147483647 w 4098"/>
              <a:gd name="T37" fmla="*/ 2147483647 h 2469"/>
              <a:gd name="T38" fmla="*/ 2147483647 w 4098"/>
              <a:gd name="T39" fmla="*/ 2147483647 h 2469"/>
              <a:gd name="T40" fmla="*/ 2147483647 w 4098"/>
              <a:gd name="T41" fmla="*/ 2147483647 h 2469"/>
              <a:gd name="T42" fmla="*/ 2147483647 w 4098"/>
              <a:gd name="T43" fmla="*/ 2147483647 h 2469"/>
              <a:gd name="T44" fmla="*/ 2147483647 w 4098"/>
              <a:gd name="T45" fmla="*/ 2147483647 h 2469"/>
              <a:gd name="T46" fmla="*/ 2147483647 w 4098"/>
              <a:gd name="T47" fmla="*/ 2147483647 h 2469"/>
              <a:gd name="T48" fmla="*/ 2147483647 w 4098"/>
              <a:gd name="T49" fmla="*/ 2147483647 h 2469"/>
              <a:gd name="T50" fmla="*/ 2147483647 w 4098"/>
              <a:gd name="T51" fmla="*/ 2147483647 h 2469"/>
              <a:gd name="T52" fmla="*/ 2147483647 w 4098"/>
              <a:gd name="T53" fmla="*/ 2147483647 h 2469"/>
              <a:gd name="T54" fmla="*/ 2147483647 w 4098"/>
              <a:gd name="T55" fmla="*/ 2147483647 h 2469"/>
              <a:gd name="T56" fmla="*/ 2147483647 w 4098"/>
              <a:gd name="T57" fmla="*/ 2147483647 h 2469"/>
              <a:gd name="T58" fmla="*/ 2147483647 w 4098"/>
              <a:gd name="T59" fmla="*/ 2147483647 h 2469"/>
              <a:gd name="T60" fmla="*/ 2147483647 w 4098"/>
              <a:gd name="T61" fmla="*/ 2147483647 h 2469"/>
              <a:gd name="T62" fmla="*/ 2147483647 w 4098"/>
              <a:gd name="T63" fmla="*/ 2147483647 h 2469"/>
              <a:gd name="T64" fmla="*/ 2147483647 w 4098"/>
              <a:gd name="T65" fmla="*/ 2147483647 h 2469"/>
              <a:gd name="T66" fmla="*/ 2147483647 w 4098"/>
              <a:gd name="T67" fmla="*/ 2147483647 h 2469"/>
              <a:gd name="T68" fmla="*/ 2147483647 w 4098"/>
              <a:gd name="T69" fmla="*/ 2147483647 h 2469"/>
              <a:gd name="T70" fmla="*/ 2147483647 w 4098"/>
              <a:gd name="T71" fmla="*/ 2147483647 h 2469"/>
              <a:gd name="T72" fmla="*/ 2147483647 w 4098"/>
              <a:gd name="T73" fmla="*/ 2147483647 h 2469"/>
              <a:gd name="T74" fmla="*/ 2147483647 w 4098"/>
              <a:gd name="T75" fmla="*/ 2147483647 h 2469"/>
              <a:gd name="T76" fmla="*/ 2147483647 w 4098"/>
              <a:gd name="T77" fmla="*/ 2147483647 h 2469"/>
              <a:gd name="T78" fmla="*/ 2147483647 w 4098"/>
              <a:gd name="T79" fmla="*/ 0 h 2469"/>
              <a:gd name="T80" fmla="*/ 2147483647 w 4098"/>
              <a:gd name="T81" fmla="*/ 0 h 246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098"/>
              <a:gd name="T124" fmla="*/ 0 h 2469"/>
              <a:gd name="T125" fmla="*/ 4098 w 4098"/>
              <a:gd name="T126" fmla="*/ 2469 h 246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098" h="2469">
                <a:moveTo>
                  <a:pt x="58" y="0"/>
                </a:moveTo>
                <a:lnTo>
                  <a:pt x="58" y="0"/>
                </a:lnTo>
                <a:lnTo>
                  <a:pt x="46" y="1"/>
                </a:lnTo>
                <a:lnTo>
                  <a:pt x="35" y="4"/>
                </a:lnTo>
                <a:lnTo>
                  <a:pt x="26" y="10"/>
                </a:lnTo>
                <a:lnTo>
                  <a:pt x="17" y="17"/>
                </a:lnTo>
                <a:lnTo>
                  <a:pt x="10" y="26"/>
                </a:lnTo>
                <a:lnTo>
                  <a:pt x="4" y="35"/>
                </a:lnTo>
                <a:lnTo>
                  <a:pt x="1" y="46"/>
                </a:lnTo>
                <a:lnTo>
                  <a:pt x="0" y="58"/>
                </a:lnTo>
                <a:lnTo>
                  <a:pt x="0" y="2411"/>
                </a:lnTo>
                <a:lnTo>
                  <a:pt x="1" y="2423"/>
                </a:lnTo>
                <a:lnTo>
                  <a:pt x="4" y="2433"/>
                </a:lnTo>
                <a:lnTo>
                  <a:pt x="10" y="2443"/>
                </a:lnTo>
                <a:lnTo>
                  <a:pt x="17" y="2452"/>
                </a:lnTo>
                <a:lnTo>
                  <a:pt x="26" y="2459"/>
                </a:lnTo>
                <a:lnTo>
                  <a:pt x="35" y="2465"/>
                </a:lnTo>
                <a:lnTo>
                  <a:pt x="46" y="2468"/>
                </a:lnTo>
                <a:lnTo>
                  <a:pt x="58" y="2469"/>
                </a:lnTo>
                <a:lnTo>
                  <a:pt x="2590" y="2469"/>
                </a:lnTo>
                <a:lnTo>
                  <a:pt x="2603" y="2468"/>
                </a:lnTo>
                <a:lnTo>
                  <a:pt x="2616" y="2465"/>
                </a:lnTo>
                <a:lnTo>
                  <a:pt x="2628" y="2460"/>
                </a:lnTo>
                <a:lnTo>
                  <a:pt x="2641" y="2455"/>
                </a:lnTo>
                <a:lnTo>
                  <a:pt x="2652" y="2447"/>
                </a:lnTo>
                <a:lnTo>
                  <a:pt x="2663" y="2439"/>
                </a:lnTo>
                <a:lnTo>
                  <a:pt x="2671" y="2428"/>
                </a:lnTo>
                <a:lnTo>
                  <a:pt x="2679" y="2420"/>
                </a:lnTo>
                <a:lnTo>
                  <a:pt x="4091" y="49"/>
                </a:lnTo>
                <a:lnTo>
                  <a:pt x="4095" y="39"/>
                </a:lnTo>
                <a:lnTo>
                  <a:pt x="4098" y="30"/>
                </a:lnTo>
                <a:lnTo>
                  <a:pt x="4098" y="22"/>
                </a:lnTo>
                <a:lnTo>
                  <a:pt x="4095" y="14"/>
                </a:lnTo>
                <a:lnTo>
                  <a:pt x="4089" y="9"/>
                </a:lnTo>
                <a:lnTo>
                  <a:pt x="4082" y="4"/>
                </a:lnTo>
                <a:lnTo>
                  <a:pt x="4073" y="1"/>
                </a:lnTo>
                <a:lnTo>
                  <a:pt x="4062" y="0"/>
                </a:lnTo>
                <a:lnTo>
                  <a:pt x="58" y="0"/>
                </a:lnTo>
                <a:close/>
              </a:path>
            </a:pathLst>
          </a:custGeom>
          <a:solidFill>
            <a:srgbClr val="FFFFFF"/>
          </a:solidFill>
          <a:ln w="38100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0"/>
          </a:p>
        </p:txBody>
      </p:sp>
      <p:sp>
        <p:nvSpPr>
          <p:cNvPr id="33" name="Freeform 1773"/>
          <p:cNvSpPr>
            <a:spLocks/>
          </p:cNvSpPr>
          <p:nvPr/>
        </p:nvSpPr>
        <p:spPr bwMode="auto">
          <a:xfrm>
            <a:off x="5285432" y="1597695"/>
            <a:ext cx="2909887" cy="3919537"/>
          </a:xfrm>
          <a:custGeom>
            <a:avLst/>
            <a:gdLst>
              <a:gd name="T0" fmla="*/ 2147483647 w 1833"/>
              <a:gd name="T1" fmla="*/ 2147483647 h 2469"/>
              <a:gd name="T2" fmla="*/ 2147483647 w 1833"/>
              <a:gd name="T3" fmla="*/ 2147483647 h 2469"/>
              <a:gd name="T4" fmla="*/ 2147483647 w 1833"/>
              <a:gd name="T5" fmla="*/ 2147483647 h 2469"/>
              <a:gd name="T6" fmla="*/ 2147483647 w 1833"/>
              <a:gd name="T7" fmla="*/ 2147483647 h 2469"/>
              <a:gd name="T8" fmla="*/ 2147483647 w 1833"/>
              <a:gd name="T9" fmla="*/ 2147483647 h 2469"/>
              <a:gd name="T10" fmla="*/ 2147483647 w 1833"/>
              <a:gd name="T11" fmla="*/ 2147483647 h 2469"/>
              <a:gd name="T12" fmla="*/ 2147483647 w 1833"/>
              <a:gd name="T13" fmla="*/ 2147483647 h 2469"/>
              <a:gd name="T14" fmla="*/ 2147483647 w 1833"/>
              <a:gd name="T15" fmla="*/ 2147483647 h 2469"/>
              <a:gd name="T16" fmla="*/ 2147483647 w 1833"/>
              <a:gd name="T17" fmla="*/ 2147483647 h 2469"/>
              <a:gd name="T18" fmla="*/ 2147483647 w 1833"/>
              <a:gd name="T19" fmla="*/ 0 h 2469"/>
              <a:gd name="T20" fmla="*/ 2147483647 w 1833"/>
              <a:gd name="T21" fmla="*/ 0 h 2469"/>
              <a:gd name="T22" fmla="*/ 2147483647 w 1833"/>
              <a:gd name="T23" fmla="*/ 0 h 2469"/>
              <a:gd name="T24" fmla="*/ 2147483647 w 1833"/>
              <a:gd name="T25" fmla="*/ 2147483647 h 2469"/>
              <a:gd name="T26" fmla="*/ 2147483647 w 1833"/>
              <a:gd name="T27" fmla="*/ 2147483647 h 2469"/>
              <a:gd name="T28" fmla="*/ 2147483647 w 1833"/>
              <a:gd name="T29" fmla="*/ 2147483647 h 2469"/>
              <a:gd name="T30" fmla="*/ 2147483647 w 1833"/>
              <a:gd name="T31" fmla="*/ 2147483647 h 2469"/>
              <a:gd name="T32" fmla="*/ 2147483647 w 1833"/>
              <a:gd name="T33" fmla="*/ 2147483647 h 2469"/>
              <a:gd name="T34" fmla="*/ 2147483647 w 1833"/>
              <a:gd name="T35" fmla="*/ 2147483647 h 2469"/>
              <a:gd name="T36" fmla="*/ 2147483647 w 1833"/>
              <a:gd name="T37" fmla="*/ 2147483647 h 2469"/>
              <a:gd name="T38" fmla="*/ 2147483647 w 1833"/>
              <a:gd name="T39" fmla="*/ 2147483647 h 2469"/>
              <a:gd name="T40" fmla="*/ 2147483647 w 1833"/>
              <a:gd name="T41" fmla="*/ 2147483647 h 2469"/>
              <a:gd name="T42" fmla="*/ 2147483647 w 1833"/>
              <a:gd name="T43" fmla="*/ 2147483647 h 2469"/>
              <a:gd name="T44" fmla="*/ 2147483647 w 1833"/>
              <a:gd name="T45" fmla="*/ 2147483647 h 2469"/>
              <a:gd name="T46" fmla="*/ 0 w 1833"/>
              <a:gd name="T47" fmla="*/ 2147483647 h 2469"/>
              <a:gd name="T48" fmla="*/ 0 w 1833"/>
              <a:gd name="T49" fmla="*/ 2147483647 h 2469"/>
              <a:gd name="T50" fmla="*/ 2147483647 w 1833"/>
              <a:gd name="T51" fmla="*/ 2147483647 h 2469"/>
              <a:gd name="T52" fmla="*/ 2147483647 w 1833"/>
              <a:gd name="T53" fmla="*/ 2147483647 h 2469"/>
              <a:gd name="T54" fmla="*/ 2147483647 w 1833"/>
              <a:gd name="T55" fmla="*/ 2147483647 h 2469"/>
              <a:gd name="T56" fmla="*/ 2147483647 w 1833"/>
              <a:gd name="T57" fmla="*/ 2147483647 h 2469"/>
              <a:gd name="T58" fmla="*/ 2147483647 w 1833"/>
              <a:gd name="T59" fmla="*/ 2147483647 h 2469"/>
              <a:gd name="T60" fmla="*/ 2147483647 w 1833"/>
              <a:gd name="T61" fmla="*/ 2147483647 h 2469"/>
              <a:gd name="T62" fmla="*/ 2147483647 w 1833"/>
              <a:gd name="T63" fmla="*/ 2147483647 h 2469"/>
              <a:gd name="T64" fmla="*/ 2147483647 w 1833"/>
              <a:gd name="T65" fmla="*/ 2147483647 h 2469"/>
              <a:gd name="T66" fmla="*/ 2147483647 w 1833"/>
              <a:gd name="T67" fmla="*/ 2147483647 h 2469"/>
              <a:gd name="T68" fmla="*/ 2147483647 w 1833"/>
              <a:gd name="T69" fmla="*/ 2147483647 h 2469"/>
              <a:gd name="T70" fmla="*/ 2147483647 w 1833"/>
              <a:gd name="T71" fmla="*/ 2147483647 h 2469"/>
              <a:gd name="T72" fmla="*/ 2147483647 w 1833"/>
              <a:gd name="T73" fmla="*/ 2147483647 h 2469"/>
              <a:gd name="T74" fmla="*/ 2147483647 w 1833"/>
              <a:gd name="T75" fmla="*/ 2147483647 h 2469"/>
              <a:gd name="T76" fmla="*/ 2147483647 w 1833"/>
              <a:gd name="T77" fmla="*/ 2147483647 h 2469"/>
              <a:gd name="T78" fmla="*/ 2147483647 w 1833"/>
              <a:gd name="T79" fmla="*/ 2147483647 h 2469"/>
              <a:gd name="T80" fmla="*/ 2147483647 w 1833"/>
              <a:gd name="T81" fmla="*/ 2147483647 h 246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33"/>
              <a:gd name="T124" fmla="*/ 0 h 2469"/>
              <a:gd name="T125" fmla="*/ 1833 w 1833"/>
              <a:gd name="T126" fmla="*/ 2469 h 246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33" h="2469">
                <a:moveTo>
                  <a:pt x="1833" y="58"/>
                </a:moveTo>
                <a:lnTo>
                  <a:pt x="1833" y="58"/>
                </a:lnTo>
                <a:lnTo>
                  <a:pt x="1832" y="46"/>
                </a:lnTo>
                <a:lnTo>
                  <a:pt x="1829" y="35"/>
                </a:lnTo>
                <a:lnTo>
                  <a:pt x="1823" y="26"/>
                </a:lnTo>
                <a:lnTo>
                  <a:pt x="1816" y="17"/>
                </a:lnTo>
                <a:lnTo>
                  <a:pt x="1807" y="10"/>
                </a:lnTo>
                <a:lnTo>
                  <a:pt x="1797" y="4"/>
                </a:lnTo>
                <a:lnTo>
                  <a:pt x="1787" y="1"/>
                </a:lnTo>
                <a:lnTo>
                  <a:pt x="1775" y="0"/>
                </a:lnTo>
                <a:lnTo>
                  <a:pt x="1507" y="0"/>
                </a:lnTo>
                <a:lnTo>
                  <a:pt x="1495" y="1"/>
                </a:lnTo>
                <a:lnTo>
                  <a:pt x="1482" y="4"/>
                </a:lnTo>
                <a:lnTo>
                  <a:pt x="1471" y="9"/>
                </a:lnTo>
                <a:lnTo>
                  <a:pt x="1458" y="14"/>
                </a:lnTo>
                <a:lnTo>
                  <a:pt x="1446" y="22"/>
                </a:lnTo>
                <a:lnTo>
                  <a:pt x="1436" y="30"/>
                </a:lnTo>
                <a:lnTo>
                  <a:pt x="1427" y="39"/>
                </a:lnTo>
                <a:lnTo>
                  <a:pt x="1420" y="49"/>
                </a:lnTo>
                <a:lnTo>
                  <a:pt x="7" y="2420"/>
                </a:lnTo>
                <a:lnTo>
                  <a:pt x="3" y="2428"/>
                </a:lnTo>
                <a:lnTo>
                  <a:pt x="0" y="2439"/>
                </a:lnTo>
                <a:lnTo>
                  <a:pt x="0" y="2447"/>
                </a:lnTo>
                <a:lnTo>
                  <a:pt x="3" y="2455"/>
                </a:lnTo>
                <a:lnTo>
                  <a:pt x="9" y="2460"/>
                </a:lnTo>
                <a:lnTo>
                  <a:pt x="16" y="2465"/>
                </a:lnTo>
                <a:lnTo>
                  <a:pt x="25" y="2468"/>
                </a:lnTo>
                <a:lnTo>
                  <a:pt x="35" y="2469"/>
                </a:lnTo>
                <a:lnTo>
                  <a:pt x="1775" y="2469"/>
                </a:lnTo>
                <a:lnTo>
                  <a:pt x="1787" y="2468"/>
                </a:lnTo>
                <a:lnTo>
                  <a:pt x="1797" y="2465"/>
                </a:lnTo>
                <a:lnTo>
                  <a:pt x="1807" y="2459"/>
                </a:lnTo>
                <a:lnTo>
                  <a:pt x="1816" y="2452"/>
                </a:lnTo>
                <a:lnTo>
                  <a:pt x="1823" y="2443"/>
                </a:lnTo>
                <a:lnTo>
                  <a:pt x="1829" y="2433"/>
                </a:lnTo>
                <a:lnTo>
                  <a:pt x="1832" y="2423"/>
                </a:lnTo>
                <a:lnTo>
                  <a:pt x="1833" y="2411"/>
                </a:lnTo>
                <a:lnTo>
                  <a:pt x="1833" y="58"/>
                </a:lnTo>
                <a:close/>
              </a:path>
            </a:pathLst>
          </a:custGeom>
          <a:solidFill>
            <a:srgbClr val="FFFFFF"/>
          </a:solidFill>
          <a:ln w="5397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00"/>
          </a:p>
        </p:txBody>
      </p:sp>
      <p:graphicFrame>
        <p:nvGraphicFramePr>
          <p:cNvPr id="34" name="Object 151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70766042"/>
              </p:ext>
            </p:extLst>
          </p:nvPr>
        </p:nvGraphicFramePr>
        <p:xfrm>
          <a:off x="740419" y="1473870"/>
          <a:ext cx="4510088" cy="345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차트" r:id="rId3" imgW="4000500" imgH="3067050" progId="MSGraph.Chart.8">
                  <p:embed followColorScheme="full"/>
                </p:oleObj>
              </mc:Choice>
              <mc:Fallback>
                <p:oleObj name="차트" r:id="rId3" imgW="4000500" imgH="3067050" progId="MSGraph.Char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419" y="1473870"/>
                        <a:ext cx="4510088" cy="345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1778"/>
          <p:cNvSpPr>
            <a:spLocks noChangeArrowheads="1"/>
          </p:cNvSpPr>
          <p:nvPr/>
        </p:nvSpPr>
        <p:spPr bwMode="auto">
          <a:xfrm>
            <a:off x="1286519" y="4680620"/>
            <a:ext cx="576263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dirty="0"/>
              <a:t>An ad-industry </a:t>
            </a:r>
          </a:p>
          <a:p>
            <a:r>
              <a:rPr lang="en-US" altLang="ko-KR" sz="800" dirty="0"/>
              <a:t>veteran and </a:t>
            </a:r>
          </a:p>
          <a:p>
            <a:r>
              <a:rPr lang="en-US" altLang="ko-KR" sz="800" dirty="0">
                <a:solidFill>
                  <a:srgbClr val="CC3300"/>
                </a:solidFill>
              </a:rPr>
              <a:t>entrepreneur</a:t>
            </a:r>
            <a:r>
              <a:rPr lang="en-US" altLang="ko-KR" sz="800" dirty="0"/>
              <a:t> </a:t>
            </a:r>
          </a:p>
        </p:txBody>
      </p:sp>
      <p:sp>
        <p:nvSpPr>
          <p:cNvPr id="36" name="Rectangle 1780"/>
          <p:cNvSpPr>
            <a:spLocks noChangeArrowheads="1"/>
          </p:cNvSpPr>
          <p:nvPr/>
        </p:nvSpPr>
        <p:spPr bwMode="auto">
          <a:xfrm>
            <a:off x="2108844" y="4680620"/>
            <a:ext cx="71913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dirty="0"/>
              <a:t>Toast the </a:t>
            </a:r>
          </a:p>
          <a:p>
            <a:r>
              <a:rPr lang="en-US" altLang="ko-KR" sz="800" dirty="0"/>
              <a:t>season with</a:t>
            </a:r>
          </a:p>
          <a:p>
            <a:r>
              <a:rPr lang="en-US" altLang="ko-KR" sz="800" dirty="0"/>
              <a:t>a sexy new</a:t>
            </a:r>
          </a:p>
          <a:p>
            <a:r>
              <a:rPr lang="en-US" altLang="ko-KR" sz="800" dirty="0"/>
              <a:t>look </a:t>
            </a:r>
            <a:r>
              <a:rPr lang="en-US" altLang="ko-KR" sz="800" dirty="0">
                <a:latin typeface="Arial" pitchFamily="34" charset="0"/>
              </a:rPr>
              <a:t>–</a:t>
            </a:r>
            <a:r>
              <a:rPr lang="en-US" altLang="ko-KR" sz="800" dirty="0"/>
              <a:t> our</a:t>
            </a:r>
          </a:p>
          <a:p>
            <a:r>
              <a:rPr lang="en-US" altLang="ko-KR" sz="800" dirty="0">
                <a:solidFill>
                  <a:srgbClr val="CC3300"/>
                </a:solidFill>
              </a:rPr>
              <a:t>makeup </a:t>
            </a:r>
          </a:p>
        </p:txBody>
      </p:sp>
      <p:sp>
        <p:nvSpPr>
          <p:cNvPr id="37" name="Rectangle 1781"/>
          <p:cNvSpPr>
            <a:spLocks noChangeArrowheads="1"/>
          </p:cNvSpPr>
          <p:nvPr/>
        </p:nvSpPr>
        <p:spPr bwMode="auto">
          <a:xfrm>
            <a:off x="2901007" y="4680620"/>
            <a:ext cx="576262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dirty="0"/>
              <a:t>This home fragrance </a:t>
            </a:r>
            <a:r>
              <a:rPr lang="en-US" altLang="ko-KR" sz="800" dirty="0">
                <a:solidFill>
                  <a:srgbClr val="CC3300"/>
                </a:solidFill>
              </a:rPr>
              <a:t>blends festive</a:t>
            </a:r>
          </a:p>
        </p:txBody>
      </p:sp>
      <p:sp>
        <p:nvSpPr>
          <p:cNvPr id="38" name="Rectangle 1782"/>
          <p:cNvSpPr>
            <a:spLocks noChangeArrowheads="1"/>
          </p:cNvSpPr>
          <p:nvPr/>
        </p:nvSpPr>
        <p:spPr bwMode="auto">
          <a:xfrm>
            <a:off x="3764607" y="4680620"/>
            <a:ext cx="936625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dirty="0"/>
              <a:t>Welcome to our company. </a:t>
            </a:r>
          </a:p>
          <a:p>
            <a:r>
              <a:rPr lang="en-US" altLang="ko-KR" sz="800" dirty="0">
                <a:solidFill>
                  <a:srgbClr val="CC3300"/>
                </a:solidFill>
              </a:rPr>
              <a:t>Collection</a:t>
            </a:r>
            <a:r>
              <a:rPr lang="en-US" altLang="ko-KR" sz="800" dirty="0"/>
              <a:t> of inspiring and </a:t>
            </a:r>
          </a:p>
          <a:p>
            <a:r>
              <a:rPr lang="en-US" altLang="ko-KR" sz="800" dirty="0"/>
              <a:t>unique images</a:t>
            </a:r>
          </a:p>
        </p:txBody>
      </p:sp>
      <p:grpSp>
        <p:nvGrpSpPr>
          <p:cNvPr id="39" name="Group 1787"/>
          <p:cNvGrpSpPr>
            <a:grpSpLocks/>
          </p:cNvGrpSpPr>
          <p:nvPr/>
        </p:nvGrpSpPr>
        <p:grpSpPr bwMode="auto">
          <a:xfrm>
            <a:off x="6572894" y="2842297"/>
            <a:ext cx="1887538" cy="900113"/>
            <a:chOff x="3706" y="2629"/>
            <a:chExt cx="1189" cy="567"/>
          </a:xfrm>
        </p:grpSpPr>
        <p:sp>
          <p:nvSpPr>
            <p:cNvPr id="44" name="AutoShape 1783"/>
            <p:cNvSpPr>
              <a:spLocks noChangeArrowheads="1"/>
            </p:cNvSpPr>
            <p:nvPr/>
          </p:nvSpPr>
          <p:spPr bwMode="auto">
            <a:xfrm>
              <a:off x="3833" y="2659"/>
              <a:ext cx="408" cy="102"/>
            </a:xfrm>
            <a:prstGeom prst="parallelogram">
              <a:avLst>
                <a:gd name="adj" fmla="val 59796"/>
              </a:avLst>
            </a:prstGeom>
            <a:gradFill rotWithShape="1">
              <a:gsLst>
                <a:gs pos="0">
                  <a:srgbClr val="3399FF"/>
                </a:gs>
                <a:gs pos="100000">
                  <a:schemeClr val="accent2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000"/>
            </a:p>
          </p:txBody>
        </p:sp>
        <p:sp>
          <p:nvSpPr>
            <p:cNvPr id="45" name="Text Box 1784"/>
            <p:cNvSpPr txBox="1">
              <a:spLocks noChangeArrowheads="1"/>
            </p:cNvSpPr>
            <p:nvPr/>
          </p:nvSpPr>
          <p:spPr bwMode="auto">
            <a:xfrm>
              <a:off x="3787" y="2750"/>
              <a:ext cx="850" cy="44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800" dirty="0"/>
                <a:t>Mixing Business With </a:t>
              </a:r>
            </a:p>
            <a:p>
              <a:r>
                <a:rPr lang="en-US" altLang="ko-KR" sz="800" dirty="0" err="1"/>
                <a:t>Pleasuresponsored</a:t>
              </a:r>
              <a:r>
                <a:rPr lang="en-US" altLang="ko-KR" sz="800" dirty="0"/>
                <a:t> by</a:t>
              </a:r>
            </a:p>
            <a:p>
              <a:r>
                <a:rPr lang="en-US" altLang="ko-KR" sz="800" dirty="0"/>
                <a:t>company </a:t>
              </a:r>
              <a:r>
                <a:rPr lang="en-US" altLang="ko-KR" sz="800" dirty="0" err="1"/>
                <a:t>nameSet</a:t>
              </a:r>
              <a:r>
                <a:rPr lang="en-US" altLang="ko-KR" sz="800" dirty="0"/>
                <a:t> aside </a:t>
              </a:r>
            </a:p>
            <a:p>
              <a:r>
                <a:rPr lang="en-US" altLang="ko-KR" sz="800" dirty="0"/>
                <a:t>time for fun and </a:t>
              </a:r>
            </a:p>
            <a:p>
              <a:r>
                <a:rPr lang="en-US" altLang="ko-KR" sz="800" dirty="0"/>
                <a:t>relaxation while visiting </a:t>
              </a:r>
            </a:p>
          </p:txBody>
        </p:sp>
        <p:sp>
          <p:nvSpPr>
            <p:cNvPr id="46" name="Text Box 1785"/>
            <p:cNvSpPr txBox="1">
              <a:spLocks noChangeArrowheads="1"/>
            </p:cNvSpPr>
            <p:nvPr/>
          </p:nvSpPr>
          <p:spPr bwMode="auto">
            <a:xfrm>
              <a:off x="4185" y="2679"/>
              <a:ext cx="710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>
                  <a:solidFill>
                    <a:schemeClr val="accent2"/>
                  </a:solidFill>
                  <a:latin typeface="Arial Black" pitchFamily="34" charset="0"/>
                </a:rPr>
                <a:t>BLUE GROUP</a:t>
              </a:r>
            </a:p>
          </p:txBody>
        </p:sp>
        <p:sp>
          <p:nvSpPr>
            <p:cNvPr id="47" name="Text Box 1786"/>
            <p:cNvSpPr txBox="1">
              <a:spLocks noChangeArrowheads="1"/>
            </p:cNvSpPr>
            <p:nvPr/>
          </p:nvSpPr>
          <p:spPr bwMode="auto">
            <a:xfrm>
              <a:off x="3706" y="2629"/>
              <a:ext cx="544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000" b="1">
                  <a:solidFill>
                    <a:schemeClr val="bg1"/>
                  </a:solidFill>
                  <a:latin typeface="돋움" pitchFamily="34" charset="-127"/>
                  <a:ea typeface="돋움" pitchFamily="34" charset="-127"/>
                </a:rPr>
                <a:t>01</a:t>
              </a:r>
            </a:p>
          </p:txBody>
        </p:sp>
      </p:grpSp>
      <p:grpSp>
        <p:nvGrpSpPr>
          <p:cNvPr id="48" name="Group 1788"/>
          <p:cNvGrpSpPr>
            <a:grpSpLocks/>
          </p:cNvGrpSpPr>
          <p:nvPr/>
        </p:nvGrpSpPr>
        <p:grpSpPr bwMode="auto">
          <a:xfrm>
            <a:off x="5996632" y="3850356"/>
            <a:ext cx="1987550" cy="776288"/>
            <a:chOff x="3706" y="2629"/>
            <a:chExt cx="1252" cy="489"/>
          </a:xfrm>
        </p:grpSpPr>
        <p:sp>
          <p:nvSpPr>
            <p:cNvPr id="49" name="AutoShape 1789"/>
            <p:cNvSpPr>
              <a:spLocks noChangeArrowheads="1"/>
            </p:cNvSpPr>
            <p:nvPr/>
          </p:nvSpPr>
          <p:spPr bwMode="auto">
            <a:xfrm>
              <a:off x="3833" y="2659"/>
              <a:ext cx="408" cy="102"/>
            </a:xfrm>
            <a:prstGeom prst="parallelogram">
              <a:avLst>
                <a:gd name="adj" fmla="val 59796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009900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000"/>
            </a:p>
          </p:txBody>
        </p:sp>
        <p:sp>
          <p:nvSpPr>
            <p:cNvPr id="50" name="Text Box 1790"/>
            <p:cNvSpPr txBox="1">
              <a:spLocks noChangeArrowheads="1"/>
            </p:cNvSpPr>
            <p:nvPr/>
          </p:nvSpPr>
          <p:spPr bwMode="auto">
            <a:xfrm>
              <a:off x="3787" y="2750"/>
              <a:ext cx="1062" cy="3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바탕" pitchFamily="18" charset="-127"/>
                <a:buNone/>
              </a:pPr>
              <a:r>
                <a:rPr lang="en-US" altLang="ko-KR" sz="800" dirty="0"/>
                <a:t>COMPANY new low-cost and </a:t>
              </a:r>
            </a:p>
            <a:p>
              <a:pPr>
                <a:buFont typeface="바탕" pitchFamily="18" charset="-127"/>
                <a:buNone/>
              </a:pPr>
              <a:r>
                <a:rPr lang="en-US" altLang="ko-KR" sz="800" dirty="0"/>
                <a:t>easy-to-use Web-site design tool</a:t>
              </a:r>
            </a:p>
            <a:p>
              <a:pPr>
                <a:buFont typeface="바탕" pitchFamily="18" charset="-127"/>
                <a:buNone/>
              </a:pPr>
              <a:r>
                <a:rPr lang="en-US" altLang="ko-KR" sz="800" dirty="0"/>
                <a:t>will help entrepreneurs spiff up </a:t>
              </a:r>
            </a:p>
            <a:p>
              <a:pPr>
                <a:buFont typeface="바탕" pitchFamily="18" charset="-127"/>
                <a:buNone/>
              </a:pPr>
              <a:r>
                <a:rPr lang="en-US" altLang="ko-KR" sz="800" dirty="0"/>
                <a:t>their online stores </a:t>
              </a:r>
            </a:p>
          </p:txBody>
        </p:sp>
        <p:sp>
          <p:nvSpPr>
            <p:cNvPr id="51" name="Text Box 1791"/>
            <p:cNvSpPr txBox="1">
              <a:spLocks noChangeArrowheads="1"/>
            </p:cNvSpPr>
            <p:nvPr/>
          </p:nvSpPr>
          <p:spPr bwMode="auto">
            <a:xfrm>
              <a:off x="4175" y="2679"/>
              <a:ext cx="783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>
                  <a:solidFill>
                    <a:schemeClr val="folHlink"/>
                  </a:solidFill>
                  <a:latin typeface="Arial Black" pitchFamily="34" charset="0"/>
                </a:rPr>
                <a:t>GREEN GROUP</a:t>
              </a:r>
            </a:p>
          </p:txBody>
        </p:sp>
        <p:sp>
          <p:nvSpPr>
            <p:cNvPr id="52" name="Text Box 1792"/>
            <p:cNvSpPr txBox="1">
              <a:spLocks noChangeArrowheads="1"/>
            </p:cNvSpPr>
            <p:nvPr/>
          </p:nvSpPr>
          <p:spPr bwMode="auto">
            <a:xfrm>
              <a:off x="3706" y="2629"/>
              <a:ext cx="544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000" b="1">
                  <a:solidFill>
                    <a:schemeClr val="bg1"/>
                  </a:solidFill>
                  <a:latin typeface="돋움" pitchFamily="34" charset="-127"/>
                  <a:ea typeface="돋움" pitchFamily="34" charset="-127"/>
                </a:rPr>
                <a:t>02</a:t>
              </a:r>
            </a:p>
          </p:txBody>
        </p:sp>
      </p:grpSp>
      <p:grpSp>
        <p:nvGrpSpPr>
          <p:cNvPr id="53" name="Group 1798"/>
          <p:cNvGrpSpPr>
            <a:grpSpLocks/>
          </p:cNvGrpSpPr>
          <p:nvPr/>
        </p:nvGrpSpPr>
        <p:grpSpPr bwMode="auto">
          <a:xfrm>
            <a:off x="5464818" y="4737770"/>
            <a:ext cx="2536825" cy="654050"/>
            <a:chOff x="3570" y="2855"/>
            <a:chExt cx="1598" cy="412"/>
          </a:xfrm>
        </p:grpSpPr>
        <p:sp>
          <p:nvSpPr>
            <p:cNvPr id="54" name="AutoShape 1794"/>
            <p:cNvSpPr>
              <a:spLocks noChangeArrowheads="1"/>
            </p:cNvSpPr>
            <p:nvPr/>
          </p:nvSpPr>
          <p:spPr bwMode="auto">
            <a:xfrm>
              <a:off x="3697" y="2885"/>
              <a:ext cx="408" cy="102"/>
            </a:xfrm>
            <a:prstGeom prst="parallelogram">
              <a:avLst>
                <a:gd name="adj" fmla="val 59796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6600"/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000"/>
            </a:p>
          </p:txBody>
        </p:sp>
        <p:sp>
          <p:nvSpPr>
            <p:cNvPr id="55" name="Text Box 1795"/>
            <p:cNvSpPr txBox="1">
              <a:spLocks noChangeArrowheads="1"/>
            </p:cNvSpPr>
            <p:nvPr/>
          </p:nvSpPr>
          <p:spPr bwMode="auto">
            <a:xfrm>
              <a:off x="3651" y="2976"/>
              <a:ext cx="1517" cy="2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바탕" pitchFamily="18" charset="-127"/>
                <a:buNone/>
              </a:pPr>
              <a:r>
                <a:rPr lang="en-US" altLang="ko-KR" sz="800" dirty="0"/>
                <a:t>An ad-industry veteran and entrepreneur shares</a:t>
              </a:r>
            </a:p>
            <a:p>
              <a:pPr>
                <a:buFont typeface="바탕" pitchFamily="18" charset="-127"/>
                <a:buNone/>
              </a:pPr>
              <a:r>
                <a:rPr lang="en-US" altLang="ko-KR" sz="800" dirty="0"/>
                <a:t>his insights about the best ways for </a:t>
              </a:r>
            </a:p>
            <a:p>
              <a:pPr>
                <a:buFont typeface="바탕" pitchFamily="18" charset="-127"/>
                <a:buNone/>
              </a:pPr>
              <a:r>
                <a:rPr lang="en-US" altLang="ko-KR" sz="800" dirty="0"/>
                <a:t>small outfits to get and leverage media attention </a:t>
              </a:r>
            </a:p>
          </p:txBody>
        </p:sp>
        <p:sp>
          <p:nvSpPr>
            <p:cNvPr id="56" name="Text Box 1796"/>
            <p:cNvSpPr txBox="1">
              <a:spLocks noChangeArrowheads="1"/>
            </p:cNvSpPr>
            <p:nvPr/>
          </p:nvSpPr>
          <p:spPr bwMode="auto">
            <a:xfrm>
              <a:off x="4050" y="2905"/>
              <a:ext cx="844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>
                  <a:solidFill>
                    <a:srgbClr val="FF6600"/>
                  </a:solidFill>
                  <a:latin typeface="Arial Black" pitchFamily="34" charset="0"/>
                </a:rPr>
                <a:t>YELLOW GROUP</a:t>
              </a:r>
            </a:p>
          </p:txBody>
        </p:sp>
        <p:sp>
          <p:nvSpPr>
            <p:cNvPr id="57" name="Text Box 1797"/>
            <p:cNvSpPr txBox="1">
              <a:spLocks noChangeArrowheads="1"/>
            </p:cNvSpPr>
            <p:nvPr/>
          </p:nvSpPr>
          <p:spPr bwMode="auto">
            <a:xfrm>
              <a:off x="3570" y="2855"/>
              <a:ext cx="544" cy="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ko-KR" sz="1000" b="1">
                  <a:solidFill>
                    <a:schemeClr val="bg1"/>
                  </a:solidFill>
                  <a:latin typeface="돋움" pitchFamily="34" charset="-127"/>
                  <a:ea typeface="돋움" pitchFamily="34" charset="-127"/>
                </a:rPr>
                <a:t>03</a:t>
              </a:r>
            </a:p>
          </p:txBody>
        </p:sp>
      </p:grpSp>
      <p:sp>
        <p:nvSpPr>
          <p:cNvPr id="58" name="Line 1799"/>
          <p:cNvSpPr>
            <a:spLocks noChangeShapeType="1"/>
          </p:cNvSpPr>
          <p:nvPr/>
        </p:nvSpPr>
        <p:spPr bwMode="auto">
          <a:xfrm>
            <a:off x="3477269" y="1762795"/>
            <a:ext cx="1439863" cy="0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 sz="1000"/>
          </a:p>
        </p:txBody>
      </p:sp>
      <p:sp>
        <p:nvSpPr>
          <p:cNvPr id="59" name="Text Box 1800"/>
          <p:cNvSpPr txBox="1">
            <a:spLocks noChangeArrowheads="1"/>
          </p:cNvSpPr>
          <p:nvPr/>
        </p:nvSpPr>
        <p:spPr bwMode="auto">
          <a:xfrm>
            <a:off x="4850457" y="1637382"/>
            <a:ext cx="1414462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000" b="1">
                <a:solidFill>
                  <a:schemeClr val="bg2"/>
                </a:solidFill>
                <a:latin typeface="돋움" pitchFamily="34" charset="-127"/>
                <a:ea typeface="돋움" pitchFamily="34" charset="-127"/>
              </a:rPr>
              <a:t>CONTENTS_POINT</a:t>
            </a:r>
          </a:p>
        </p:txBody>
      </p:sp>
      <p:sp>
        <p:nvSpPr>
          <p:cNvPr id="60" name="Text Box 1802"/>
          <p:cNvSpPr txBox="1">
            <a:spLocks noChangeArrowheads="1"/>
          </p:cNvSpPr>
          <p:nvPr/>
        </p:nvSpPr>
        <p:spPr bwMode="auto">
          <a:xfrm>
            <a:off x="4988569" y="1834232"/>
            <a:ext cx="1081088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dirty="0"/>
              <a:t>Search the catalogs, find information, put materials on reserve and </a:t>
            </a:r>
          </a:p>
          <a:p>
            <a:r>
              <a:rPr lang="en-US" altLang="ko-KR" sz="800" dirty="0"/>
              <a:t>renew books </a:t>
            </a:r>
            <a:r>
              <a:rPr lang="en-US" altLang="ko-KR" sz="800" dirty="0" err="1"/>
              <a:t>online.Fine</a:t>
            </a:r>
            <a:r>
              <a:rPr lang="en-US" altLang="ko-KR" sz="800" dirty="0"/>
              <a:t> Art Black and White</a:t>
            </a:r>
          </a:p>
        </p:txBody>
      </p:sp>
      <p:sp>
        <p:nvSpPr>
          <p:cNvPr id="61" name="Text Box 1803"/>
          <p:cNvSpPr txBox="1">
            <a:spLocks noChangeArrowheads="1"/>
          </p:cNvSpPr>
          <p:nvPr/>
        </p:nvSpPr>
        <p:spPr bwMode="auto">
          <a:xfrm>
            <a:off x="4985397" y="2847053"/>
            <a:ext cx="514885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CC3300"/>
                </a:solidFill>
              </a:rPr>
              <a:t>+25%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18529</TotalTime>
  <Words>116</Words>
  <Application>Microsoft Office PowerPoint</Application>
  <PresentationFormat>全屏显示(4:3)</PresentationFormat>
  <Paragraphs>34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차트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732</cp:revision>
  <dcterms:created xsi:type="dcterms:W3CDTF">2009-02-11T05:37:22Z</dcterms:created>
  <dcterms:modified xsi:type="dcterms:W3CDTF">2012-07-28T13:47:52Z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