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ChangeArrowheads="1"/>
          </p:cNvSpPr>
          <p:nvPr/>
        </p:nvSpPr>
        <p:spPr bwMode="auto">
          <a:xfrm>
            <a:off x="2597348" y="1763489"/>
            <a:ext cx="5991225" cy="931863"/>
          </a:xfrm>
          <a:prstGeom prst="rect">
            <a:avLst/>
          </a:prstGeom>
          <a:gradFill rotWithShape="1">
            <a:gsLst>
              <a:gs pos="0">
                <a:srgbClr val="FFD8B1"/>
              </a:gs>
              <a:gs pos="100000">
                <a:srgbClr val="766452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Rectangle 3"/>
          <p:cNvSpPr>
            <a:spLocks noChangeArrowheads="1"/>
          </p:cNvSpPr>
          <p:nvPr/>
        </p:nvSpPr>
        <p:spPr bwMode="auto">
          <a:xfrm>
            <a:off x="4437261" y="4462239"/>
            <a:ext cx="4151312" cy="1206500"/>
          </a:xfrm>
          <a:prstGeom prst="rect">
            <a:avLst/>
          </a:prstGeom>
          <a:gradFill rotWithShape="1">
            <a:gsLst>
              <a:gs pos="0">
                <a:srgbClr val="ACCEBD"/>
              </a:gs>
              <a:gs pos="100000">
                <a:srgbClr val="505F57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3111698" y="2625502"/>
            <a:ext cx="5492750" cy="931862"/>
          </a:xfrm>
          <a:prstGeom prst="rect">
            <a:avLst/>
          </a:prstGeom>
          <a:gradFill rotWithShape="1">
            <a:gsLst>
              <a:gs pos="0">
                <a:srgbClr val="E2E0A0"/>
              </a:gs>
              <a:gs pos="100000">
                <a:srgbClr val="69684A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Rectangle 5"/>
          <p:cNvSpPr>
            <a:spLocks noChangeArrowheads="1"/>
          </p:cNvSpPr>
          <p:nvPr/>
        </p:nvSpPr>
        <p:spPr bwMode="auto">
          <a:xfrm>
            <a:off x="3697486" y="3558952"/>
            <a:ext cx="4891087" cy="904875"/>
          </a:xfrm>
          <a:prstGeom prst="rect">
            <a:avLst/>
          </a:prstGeom>
          <a:gradFill rotWithShape="1">
            <a:gsLst>
              <a:gs pos="0">
                <a:srgbClr val="BED25A"/>
              </a:gs>
              <a:gs pos="100000">
                <a:srgbClr val="58612A">
                  <a:alpha val="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Line 6"/>
          <p:cNvSpPr>
            <a:spLocks noChangeShapeType="1"/>
          </p:cNvSpPr>
          <p:nvPr/>
        </p:nvSpPr>
        <p:spPr bwMode="auto">
          <a:xfrm>
            <a:off x="2929136" y="2627089"/>
            <a:ext cx="5659437" cy="0"/>
          </a:xfrm>
          <a:prstGeom prst="line">
            <a:avLst/>
          </a:prstGeom>
          <a:noFill/>
          <a:ln w="12700">
            <a:solidFill>
              <a:srgbClr val="000000">
                <a:alpha val="50195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Line 7"/>
          <p:cNvSpPr>
            <a:spLocks noChangeShapeType="1"/>
          </p:cNvSpPr>
          <p:nvPr/>
        </p:nvSpPr>
        <p:spPr bwMode="auto">
          <a:xfrm>
            <a:off x="3697486" y="3558952"/>
            <a:ext cx="4891087" cy="0"/>
          </a:xfrm>
          <a:prstGeom prst="line">
            <a:avLst/>
          </a:prstGeom>
          <a:noFill/>
          <a:ln w="12700">
            <a:solidFill>
              <a:srgbClr val="000000">
                <a:alpha val="50195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Line 8"/>
          <p:cNvSpPr>
            <a:spLocks noChangeShapeType="1"/>
          </p:cNvSpPr>
          <p:nvPr/>
        </p:nvSpPr>
        <p:spPr bwMode="auto">
          <a:xfrm>
            <a:off x="4286448" y="4463827"/>
            <a:ext cx="4302125" cy="0"/>
          </a:xfrm>
          <a:prstGeom prst="line">
            <a:avLst/>
          </a:prstGeom>
          <a:noFill/>
          <a:ln w="12700">
            <a:solidFill>
              <a:srgbClr val="000000">
                <a:alpha val="50195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Line 9"/>
          <p:cNvSpPr>
            <a:spLocks noChangeShapeType="1"/>
          </p:cNvSpPr>
          <p:nvPr/>
        </p:nvSpPr>
        <p:spPr bwMode="auto">
          <a:xfrm>
            <a:off x="509786" y="5668739"/>
            <a:ext cx="8078787" cy="0"/>
          </a:xfrm>
          <a:prstGeom prst="line">
            <a:avLst/>
          </a:prstGeom>
          <a:noFill/>
          <a:ln w="12700">
            <a:solidFill>
              <a:srgbClr val="000000">
                <a:alpha val="50195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154811" y="4819427"/>
            <a:ext cx="3289300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200" b="1" dirty="0">
                <a:solidFill>
                  <a:srgbClr val="006666"/>
                </a:solidFill>
                <a:ea typeface="Gulim" pitchFamily="34" charset="-127"/>
              </a:rPr>
              <a:t>How to reach online user and provide </a:t>
            </a:r>
          </a:p>
          <a:p>
            <a:pPr latinLnBrk="1"/>
            <a:r>
              <a:rPr kumimoji="1" lang="en-US" altLang="ko-KR" sz="1200" b="1" dirty="0">
                <a:solidFill>
                  <a:srgbClr val="006666"/>
                </a:solidFill>
                <a:ea typeface="Gulim" pitchFamily="34" charset="-127"/>
              </a:rPr>
              <a:t>Customised In-depth product information?</a:t>
            </a: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4576961" y="3765327"/>
            <a:ext cx="3141662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200" b="1" dirty="0">
                <a:solidFill>
                  <a:srgbClr val="336600"/>
                </a:solidFill>
                <a:ea typeface="Gulim" pitchFamily="34" charset="-127"/>
              </a:rPr>
              <a:t>How to sell products and process orders</a:t>
            </a:r>
          </a:p>
          <a:p>
            <a:pPr latinLnBrk="1"/>
            <a:r>
              <a:rPr kumimoji="1" lang="en-US" altLang="ko-KR" sz="1200" b="1" dirty="0">
                <a:solidFill>
                  <a:srgbClr val="336600"/>
                </a:solidFill>
                <a:ea typeface="Gulim" pitchFamily="34" charset="-127"/>
              </a:rPr>
              <a:t>Over the Web?</a:t>
            </a: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4038798" y="2931889"/>
            <a:ext cx="3367088" cy="274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200" b="1" dirty="0">
                <a:solidFill>
                  <a:srgbClr val="808000"/>
                </a:solidFill>
                <a:ea typeface="Gulim" pitchFamily="34" charset="-127"/>
              </a:rPr>
              <a:t>What are new offerings, unique to the Web?</a:t>
            </a: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3378398" y="1965102"/>
            <a:ext cx="32797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latinLnBrk="1"/>
            <a:r>
              <a:rPr kumimoji="1" lang="en-US" altLang="ko-KR" sz="1200" b="1" dirty="0">
                <a:solidFill>
                  <a:srgbClr val="FF6600"/>
                </a:solidFill>
                <a:ea typeface="Gulim" pitchFamily="34" charset="-127"/>
              </a:rPr>
              <a:t>How to revolutionise business models and</a:t>
            </a:r>
          </a:p>
          <a:p>
            <a:pPr latinLnBrk="1"/>
            <a:r>
              <a:rPr kumimoji="1" lang="en-US" altLang="ko-KR" sz="1200" b="1" dirty="0">
                <a:solidFill>
                  <a:srgbClr val="FF6600"/>
                </a:solidFill>
                <a:ea typeface="Gulim" pitchFamily="34" charset="-127"/>
              </a:rPr>
              <a:t>shift value creation?</a:t>
            </a:r>
          </a:p>
        </p:txBody>
      </p:sp>
      <p:grpSp>
        <p:nvGrpSpPr>
          <p:cNvPr id="42" name="Group 14"/>
          <p:cNvGrpSpPr>
            <a:grpSpLocks/>
          </p:cNvGrpSpPr>
          <p:nvPr/>
        </p:nvGrpSpPr>
        <p:grpSpPr bwMode="auto">
          <a:xfrm>
            <a:off x="509786" y="1196752"/>
            <a:ext cx="4678362" cy="4476750"/>
            <a:chOff x="-115" y="653"/>
            <a:chExt cx="3913" cy="3607"/>
          </a:xfrm>
        </p:grpSpPr>
        <p:grpSp>
          <p:nvGrpSpPr>
            <p:cNvPr id="43" name="Group 15"/>
            <p:cNvGrpSpPr>
              <a:grpSpLocks/>
            </p:cNvGrpSpPr>
            <p:nvPr/>
          </p:nvGrpSpPr>
          <p:grpSpPr bwMode="auto">
            <a:xfrm>
              <a:off x="-115" y="3051"/>
              <a:ext cx="3913" cy="1214"/>
              <a:chOff x="61" y="3086"/>
              <a:chExt cx="2912" cy="963"/>
            </a:xfrm>
          </p:grpSpPr>
          <p:sp>
            <p:nvSpPr>
              <p:cNvPr id="76" name="Freeform 16"/>
              <p:cNvSpPr>
                <a:spLocks/>
              </p:cNvSpPr>
              <p:nvPr/>
            </p:nvSpPr>
            <p:spPr bwMode="gray">
              <a:xfrm>
                <a:off x="351" y="3086"/>
                <a:ext cx="2242" cy="346"/>
              </a:xfrm>
              <a:custGeom>
                <a:avLst/>
                <a:gdLst>
                  <a:gd name="T0" fmla="*/ 0 w 2208"/>
                  <a:gd name="T1" fmla="*/ 1672 h 303"/>
                  <a:gd name="T2" fmla="*/ 2412 w 2208"/>
                  <a:gd name="T3" fmla="*/ 1698 h 303"/>
                  <a:gd name="T4" fmla="*/ 2693 w 2208"/>
                  <a:gd name="T5" fmla="*/ 0 h 303"/>
                  <a:gd name="T6" fmla="*/ 842 w 2208"/>
                  <a:gd name="T7" fmla="*/ 159 h 303"/>
                  <a:gd name="T8" fmla="*/ 0 w 2208"/>
                  <a:gd name="T9" fmla="*/ 1672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3175" cap="rnd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7" name="Freeform 17"/>
              <p:cNvSpPr>
                <a:spLocks/>
              </p:cNvSpPr>
              <p:nvPr/>
            </p:nvSpPr>
            <p:spPr bwMode="gray">
              <a:xfrm>
                <a:off x="61" y="3429"/>
                <a:ext cx="2597" cy="617"/>
              </a:xfrm>
              <a:custGeom>
                <a:avLst/>
                <a:gdLst>
                  <a:gd name="T0" fmla="*/ 0 w 2557"/>
                  <a:gd name="T1" fmla="*/ 3186 h 538"/>
                  <a:gd name="T2" fmla="*/ 3128 w 2557"/>
                  <a:gd name="T3" fmla="*/ 3182 h 538"/>
                  <a:gd name="T4" fmla="*/ 2767 w 2557"/>
                  <a:gd name="T5" fmla="*/ 1 h 538"/>
                  <a:gd name="T6" fmla="*/ 353 w 2557"/>
                  <a:gd name="T7" fmla="*/ 0 h 538"/>
                  <a:gd name="T8" fmla="*/ 0 w 2557"/>
                  <a:gd name="T9" fmla="*/ 3186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3175" cap="rnd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78" name="Freeform 18"/>
              <p:cNvSpPr>
                <a:spLocks/>
              </p:cNvSpPr>
              <p:nvPr/>
            </p:nvSpPr>
            <p:spPr bwMode="gray">
              <a:xfrm>
                <a:off x="2352" y="3092"/>
                <a:ext cx="621" cy="957"/>
              </a:xfrm>
              <a:custGeom>
                <a:avLst/>
                <a:gdLst>
                  <a:gd name="T0" fmla="*/ 366 w 612"/>
                  <a:gd name="T1" fmla="*/ 4837 h 836"/>
                  <a:gd name="T2" fmla="*/ 739 w 612"/>
                  <a:gd name="T3" fmla="*/ 2755 h 836"/>
                  <a:gd name="T4" fmla="*/ 273 w 612"/>
                  <a:gd name="T5" fmla="*/ 0 h 836"/>
                  <a:gd name="T6" fmla="*/ 0 w 612"/>
                  <a:gd name="T7" fmla="*/ 1753 h 836"/>
                  <a:gd name="T8" fmla="*/ 366 w 612"/>
                  <a:gd name="T9" fmla="*/ 4837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 w="3175" cap="rnd">
                <a:solidFill>
                  <a:schemeClr val="tx2">
                    <a:lumMod val="20000"/>
                    <a:lumOff val="80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44" name="Group 19"/>
            <p:cNvGrpSpPr>
              <a:grpSpLocks/>
            </p:cNvGrpSpPr>
            <p:nvPr/>
          </p:nvGrpSpPr>
          <p:grpSpPr bwMode="auto">
            <a:xfrm>
              <a:off x="305" y="2403"/>
              <a:ext cx="2912" cy="963"/>
              <a:chOff x="305" y="2403"/>
              <a:chExt cx="2912" cy="963"/>
            </a:xfrm>
          </p:grpSpPr>
          <p:sp>
            <p:nvSpPr>
              <p:cNvPr id="73" name="Freeform 20"/>
              <p:cNvSpPr>
                <a:spLocks/>
              </p:cNvSpPr>
              <p:nvPr/>
            </p:nvSpPr>
            <p:spPr bwMode="gray">
              <a:xfrm>
                <a:off x="595" y="2403"/>
                <a:ext cx="2242" cy="346"/>
              </a:xfrm>
              <a:custGeom>
                <a:avLst/>
                <a:gdLst>
                  <a:gd name="T0" fmla="*/ 0 w 2208"/>
                  <a:gd name="T1" fmla="*/ 2180 h 303"/>
                  <a:gd name="T2" fmla="*/ 2487 w 2208"/>
                  <a:gd name="T3" fmla="*/ 2214 h 303"/>
                  <a:gd name="T4" fmla="*/ 2776 w 2208"/>
                  <a:gd name="T5" fmla="*/ 0 h 303"/>
                  <a:gd name="T6" fmla="*/ 868 w 2208"/>
                  <a:gd name="T7" fmla="*/ 208 h 303"/>
                  <a:gd name="T8" fmla="*/ 0 w 2208"/>
                  <a:gd name="T9" fmla="*/ 2180 h 3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08"/>
                  <a:gd name="T16" fmla="*/ 0 h 303"/>
                  <a:gd name="T17" fmla="*/ 2208 w 2208"/>
                  <a:gd name="T18" fmla="*/ 303 h 3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08" h="303">
                    <a:moveTo>
                      <a:pt x="0" y="298"/>
                    </a:moveTo>
                    <a:lnTo>
                      <a:pt x="1979" y="302"/>
                    </a:lnTo>
                    <a:lnTo>
                      <a:pt x="2207" y="0"/>
                    </a:lnTo>
                    <a:lnTo>
                      <a:pt x="690" y="28"/>
                    </a:lnTo>
                    <a:lnTo>
                      <a:pt x="0" y="298"/>
                    </a:lnTo>
                  </a:path>
                </a:pathLst>
              </a:custGeom>
              <a:gradFill rotWithShape="1">
                <a:gsLst>
                  <a:gs pos="0">
                    <a:srgbClr val="558000"/>
                  </a:gs>
                  <a:gs pos="50000">
                    <a:srgbClr val="385500"/>
                  </a:gs>
                  <a:gs pos="100000">
                    <a:srgbClr val="558000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Freeform 21"/>
              <p:cNvSpPr>
                <a:spLocks/>
              </p:cNvSpPr>
              <p:nvPr/>
            </p:nvSpPr>
            <p:spPr bwMode="gray">
              <a:xfrm>
                <a:off x="305" y="2746"/>
                <a:ext cx="2597" cy="617"/>
              </a:xfrm>
              <a:custGeom>
                <a:avLst/>
                <a:gdLst>
                  <a:gd name="T0" fmla="*/ 0 w 2557"/>
                  <a:gd name="T1" fmla="*/ 4191 h 538"/>
                  <a:gd name="T2" fmla="*/ 3227 w 2557"/>
                  <a:gd name="T3" fmla="*/ 4185 h 538"/>
                  <a:gd name="T4" fmla="*/ 2854 w 2557"/>
                  <a:gd name="T5" fmla="*/ 1 h 538"/>
                  <a:gd name="T6" fmla="*/ 365 w 2557"/>
                  <a:gd name="T7" fmla="*/ 0 h 538"/>
                  <a:gd name="T8" fmla="*/ 0 w 2557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7"/>
                  <a:gd name="T16" fmla="*/ 0 h 538"/>
                  <a:gd name="T17" fmla="*/ 2557 w 2557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7" h="538">
                    <a:moveTo>
                      <a:pt x="0" y="537"/>
                    </a:moveTo>
                    <a:lnTo>
                      <a:pt x="2556" y="536"/>
                    </a:lnTo>
                    <a:lnTo>
                      <a:pt x="2262" y="1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gradFill rotWithShape="1">
                <a:gsLst>
                  <a:gs pos="0">
                    <a:srgbClr val="669900"/>
                  </a:gs>
                  <a:gs pos="100000">
                    <a:srgbClr val="2F4700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Freeform 22"/>
              <p:cNvSpPr>
                <a:spLocks/>
              </p:cNvSpPr>
              <p:nvPr/>
            </p:nvSpPr>
            <p:spPr bwMode="gray">
              <a:xfrm>
                <a:off x="2596" y="2409"/>
                <a:ext cx="621" cy="957"/>
              </a:xfrm>
              <a:custGeom>
                <a:avLst/>
                <a:gdLst>
                  <a:gd name="T0" fmla="*/ 376 w 612"/>
                  <a:gd name="T1" fmla="*/ 6338 h 836"/>
                  <a:gd name="T2" fmla="*/ 761 w 612"/>
                  <a:gd name="T3" fmla="*/ 3611 h 836"/>
                  <a:gd name="T4" fmla="*/ 281 w 612"/>
                  <a:gd name="T5" fmla="*/ 0 h 836"/>
                  <a:gd name="T6" fmla="*/ 0 w 612"/>
                  <a:gd name="T7" fmla="*/ 2297 h 836"/>
                  <a:gd name="T8" fmla="*/ 376 w 612"/>
                  <a:gd name="T9" fmla="*/ 6338 h 8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2"/>
                  <a:gd name="T16" fmla="*/ 0 h 836"/>
                  <a:gd name="T17" fmla="*/ 612 w 612"/>
                  <a:gd name="T18" fmla="*/ 836 h 8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2" h="836">
                    <a:moveTo>
                      <a:pt x="302" y="835"/>
                    </a:moveTo>
                    <a:lnTo>
                      <a:pt x="611" y="476"/>
                    </a:lnTo>
                    <a:lnTo>
                      <a:pt x="226" y="0"/>
                    </a:lnTo>
                    <a:lnTo>
                      <a:pt x="0" y="302"/>
                    </a:lnTo>
                    <a:lnTo>
                      <a:pt x="302" y="835"/>
                    </a:lnTo>
                  </a:path>
                </a:pathLst>
              </a:custGeom>
              <a:solidFill>
                <a:srgbClr val="99CC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2" name="Group 23"/>
            <p:cNvGrpSpPr>
              <a:grpSpLocks/>
            </p:cNvGrpSpPr>
            <p:nvPr/>
          </p:nvGrpSpPr>
          <p:grpSpPr bwMode="auto">
            <a:xfrm>
              <a:off x="635" y="1825"/>
              <a:ext cx="2150" cy="838"/>
              <a:chOff x="635" y="1825"/>
              <a:chExt cx="2150" cy="838"/>
            </a:xfrm>
          </p:grpSpPr>
          <p:sp>
            <p:nvSpPr>
              <p:cNvPr id="70" name="Freeform 24"/>
              <p:cNvSpPr>
                <a:spLocks/>
              </p:cNvSpPr>
              <p:nvPr/>
            </p:nvSpPr>
            <p:spPr bwMode="gray">
              <a:xfrm>
                <a:off x="2261" y="1825"/>
                <a:ext cx="524" cy="838"/>
              </a:xfrm>
              <a:custGeom>
                <a:avLst/>
                <a:gdLst>
                  <a:gd name="T0" fmla="*/ 0 w 516"/>
                  <a:gd name="T1" fmla="*/ 1526 h 732"/>
                  <a:gd name="T2" fmla="*/ 371 w 516"/>
                  <a:gd name="T3" fmla="*/ 5559 h 732"/>
                  <a:gd name="T4" fmla="*/ 648 w 516"/>
                  <a:gd name="T5" fmla="*/ 3374 h 732"/>
                  <a:gd name="T6" fmla="*/ 198 w 516"/>
                  <a:gd name="T7" fmla="*/ 0 h 732"/>
                  <a:gd name="T8" fmla="*/ 0 w 516"/>
                  <a:gd name="T9" fmla="*/ 1526 h 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6"/>
                  <a:gd name="T16" fmla="*/ 0 h 732"/>
                  <a:gd name="T17" fmla="*/ 516 w 516"/>
                  <a:gd name="T18" fmla="*/ 732 h 7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6" h="732">
                    <a:moveTo>
                      <a:pt x="0" y="201"/>
                    </a:moveTo>
                    <a:lnTo>
                      <a:pt x="294" y="731"/>
                    </a:lnTo>
                    <a:lnTo>
                      <a:pt x="515" y="444"/>
                    </a:lnTo>
                    <a:lnTo>
                      <a:pt x="156" y="0"/>
                    </a:lnTo>
                    <a:lnTo>
                      <a:pt x="0" y="201"/>
                    </a:lnTo>
                  </a:path>
                </a:pathLst>
              </a:custGeom>
              <a:solidFill>
                <a:srgbClr val="FEF800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" name="Freeform 25"/>
              <p:cNvSpPr>
                <a:spLocks/>
              </p:cNvSpPr>
              <p:nvPr/>
            </p:nvSpPr>
            <p:spPr bwMode="gray">
              <a:xfrm>
                <a:off x="915" y="1825"/>
                <a:ext cx="1504" cy="226"/>
              </a:xfrm>
              <a:custGeom>
                <a:avLst/>
                <a:gdLst>
                  <a:gd name="T0" fmla="*/ 0 w 1481"/>
                  <a:gd name="T1" fmla="*/ 1541 h 197"/>
                  <a:gd name="T2" fmla="*/ 1675 w 1481"/>
                  <a:gd name="T3" fmla="*/ 1541 h 197"/>
                  <a:gd name="T4" fmla="*/ 1865 w 1481"/>
                  <a:gd name="T5" fmla="*/ 0 h 197"/>
                  <a:gd name="T6" fmla="*/ 463 w 1481"/>
                  <a:gd name="T7" fmla="*/ 3 h 197"/>
                  <a:gd name="T8" fmla="*/ 0 w 1481"/>
                  <a:gd name="T9" fmla="*/ 1541 h 19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1"/>
                  <a:gd name="T16" fmla="*/ 0 h 197"/>
                  <a:gd name="T17" fmla="*/ 1481 w 1481"/>
                  <a:gd name="T18" fmla="*/ 197 h 19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1" h="197">
                    <a:moveTo>
                      <a:pt x="0" y="196"/>
                    </a:moveTo>
                    <a:lnTo>
                      <a:pt x="1329" y="196"/>
                    </a:lnTo>
                    <a:lnTo>
                      <a:pt x="1480" y="0"/>
                    </a:lnTo>
                    <a:lnTo>
                      <a:pt x="367" y="3"/>
                    </a:lnTo>
                    <a:lnTo>
                      <a:pt x="0" y="196"/>
                    </a:lnTo>
                  </a:path>
                </a:pathLst>
              </a:custGeom>
              <a:gradFill rotWithShape="1">
                <a:gsLst>
                  <a:gs pos="0">
                    <a:srgbClr val="9E9A00"/>
                  </a:gs>
                  <a:gs pos="50000">
                    <a:srgbClr val="696600"/>
                  </a:gs>
                  <a:gs pos="100000">
                    <a:srgbClr val="9E9A00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2" name="Freeform 26"/>
              <p:cNvSpPr>
                <a:spLocks/>
              </p:cNvSpPr>
              <p:nvPr/>
            </p:nvSpPr>
            <p:spPr bwMode="gray">
              <a:xfrm>
                <a:off x="635" y="2051"/>
                <a:ext cx="1935" cy="607"/>
              </a:xfrm>
              <a:custGeom>
                <a:avLst/>
                <a:gdLst>
                  <a:gd name="T0" fmla="*/ 0 w 1906"/>
                  <a:gd name="T1" fmla="*/ 4042 h 530"/>
                  <a:gd name="T2" fmla="*/ 2389 w 1906"/>
                  <a:gd name="T3" fmla="*/ 4042 h 530"/>
                  <a:gd name="T4" fmla="*/ 2014 w 1906"/>
                  <a:gd name="T5" fmla="*/ 0 h 530"/>
                  <a:gd name="T6" fmla="*/ 353 w 1906"/>
                  <a:gd name="T7" fmla="*/ 0 h 530"/>
                  <a:gd name="T8" fmla="*/ 0 w 1906"/>
                  <a:gd name="T9" fmla="*/ 4042 h 5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906"/>
                  <a:gd name="T16" fmla="*/ 0 h 530"/>
                  <a:gd name="T17" fmla="*/ 1906 w 1906"/>
                  <a:gd name="T18" fmla="*/ 530 h 5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906" h="530">
                    <a:moveTo>
                      <a:pt x="0" y="529"/>
                    </a:moveTo>
                    <a:lnTo>
                      <a:pt x="1905" y="529"/>
                    </a:lnTo>
                    <a:lnTo>
                      <a:pt x="1606" y="0"/>
                    </a:lnTo>
                    <a:lnTo>
                      <a:pt x="282" y="0"/>
                    </a:lnTo>
                    <a:lnTo>
                      <a:pt x="0" y="529"/>
                    </a:lnTo>
                  </a:path>
                </a:pathLst>
              </a:custGeom>
              <a:gradFill rotWithShape="1">
                <a:gsLst>
                  <a:gs pos="0">
                    <a:srgbClr val="CCCC00"/>
                  </a:gs>
                  <a:gs pos="100000">
                    <a:srgbClr val="5E5E00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3" name="Group 27"/>
            <p:cNvGrpSpPr>
              <a:grpSpLocks/>
            </p:cNvGrpSpPr>
            <p:nvPr/>
          </p:nvGrpSpPr>
          <p:grpSpPr bwMode="auto">
            <a:xfrm>
              <a:off x="955" y="1234"/>
              <a:ext cx="1404" cy="737"/>
              <a:chOff x="955" y="1234"/>
              <a:chExt cx="1404" cy="737"/>
            </a:xfrm>
          </p:grpSpPr>
          <p:sp>
            <p:nvSpPr>
              <p:cNvPr id="67" name="Freeform 28"/>
              <p:cNvSpPr>
                <a:spLocks/>
              </p:cNvSpPr>
              <p:nvPr/>
            </p:nvSpPr>
            <p:spPr bwMode="gray">
              <a:xfrm>
                <a:off x="1250" y="1239"/>
                <a:ext cx="742" cy="118"/>
              </a:xfrm>
              <a:custGeom>
                <a:avLst/>
                <a:gdLst>
                  <a:gd name="T0" fmla="*/ 0 w 734"/>
                  <a:gd name="T1" fmla="*/ 661 h 104"/>
                  <a:gd name="T2" fmla="*/ 766 w 734"/>
                  <a:gd name="T3" fmla="*/ 686 h 104"/>
                  <a:gd name="T4" fmla="*/ 862 w 734"/>
                  <a:gd name="T5" fmla="*/ 0 h 104"/>
                  <a:gd name="T6" fmla="*/ 210 w 734"/>
                  <a:gd name="T7" fmla="*/ 0 h 104"/>
                  <a:gd name="T8" fmla="*/ 0 w 734"/>
                  <a:gd name="T9" fmla="*/ 661 h 10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4"/>
                  <a:gd name="T16" fmla="*/ 0 h 104"/>
                  <a:gd name="T17" fmla="*/ 734 w 734"/>
                  <a:gd name="T18" fmla="*/ 104 h 10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4" h="104">
                    <a:moveTo>
                      <a:pt x="0" y="100"/>
                    </a:moveTo>
                    <a:lnTo>
                      <a:pt x="652" y="103"/>
                    </a:lnTo>
                    <a:lnTo>
                      <a:pt x="733" y="0"/>
                    </a:lnTo>
                    <a:lnTo>
                      <a:pt x="180" y="0"/>
                    </a:lnTo>
                    <a:lnTo>
                      <a:pt x="0" y="100"/>
                    </a:lnTo>
                  </a:path>
                </a:pathLst>
              </a:custGeom>
              <a:gradFill rotWithShape="1">
                <a:gsLst>
                  <a:gs pos="0">
                    <a:srgbClr val="FF6535"/>
                  </a:gs>
                  <a:gs pos="50000">
                    <a:srgbClr val="A94323"/>
                  </a:gs>
                  <a:gs pos="100000">
                    <a:srgbClr val="FF6535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gray">
              <a:xfrm>
                <a:off x="955" y="1354"/>
                <a:ext cx="1258" cy="617"/>
              </a:xfrm>
              <a:custGeom>
                <a:avLst/>
                <a:gdLst>
                  <a:gd name="T0" fmla="*/ 0 w 1239"/>
                  <a:gd name="T1" fmla="*/ 4191 h 538"/>
                  <a:gd name="T2" fmla="*/ 1554 w 1239"/>
                  <a:gd name="T3" fmla="*/ 4191 h 538"/>
                  <a:gd name="T4" fmla="*/ 1193 w 1239"/>
                  <a:gd name="T5" fmla="*/ 0 h 538"/>
                  <a:gd name="T6" fmla="*/ 361 w 1239"/>
                  <a:gd name="T7" fmla="*/ 0 h 538"/>
                  <a:gd name="T8" fmla="*/ 0 w 1239"/>
                  <a:gd name="T9" fmla="*/ 4191 h 5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39"/>
                  <a:gd name="T16" fmla="*/ 0 h 538"/>
                  <a:gd name="T17" fmla="*/ 1239 w 1239"/>
                  <a:gd name="T18" fmla="*/ 538 h 5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39" h="538">
                    <a:moveTo>
                      <a:pt x="0" y="537"/>
                    </a:moveTo>
                    <a:lnTo>
                      <a:pt x="1238" y="537"/>
                    </a:lnTo>
                    <a:lnTo>
                      <a:pt x="950" y="0"/>
                    </a:lnTo>
                    <a:lnTo>
                      <a:pt x="288" y="0"/>
                    </a:lnTo>
                    <a:lnTo>
                      <a:pt x="0" y="537"/>
                    </a:lnTo>
                  </a:path>
                </a:pathLst>
              </a:custGeom>
              <a:gradFill rotWithShape="1">
                <a:gsLst>
                  <a:gs pos="0">
                    <a:srgbClr val="FF9933"/>
                  </a:gs>
                  <a:gs pos="100000">
                    <a:srgbClr val="764718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9" name="Freeform 30"/>
              <p:cNvSpPr>
                <a:spLocks/>
              </p:cNvSpPr>
              <p:nvPr/>
            </p:nvSpPr>
            <p:spPr bwMode="gray">
              <a:xfrm>
                <a:off x="1914" y="1234"/>
                <a:ext cx="445" cy="732"/>
              </a:xfrm>
              <a:custGeom>
                <a:avLst/>
                <a:gdLst>
                  <a:gd name="T0" fmla="*/ 353 w 439"/>
                  <a:gd name="T1" fmla="*/ 5012 h 638"/>
                  <a:gd name="T2" fmla="*/ 536 w 439"/>
                  <a:gd name="T3" fmla="*/ 3467 h 638"/>
                  <a:gd name="T4" fmla="*/ 94 w 439"/>
                  <a:gd name="T5" fmla="*/ 0 h 638"/>
                  <a:gd name="T6" fmla="*/ 0 w 439"/>
                  <a:gd name="T7" fmla="*/ 750 h 638"/>
                  <a:gd name="T8" fmla="*/ 353 w 439"/>
                  <a:gd name="T9" fmla="*/ 5012 h 6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39"/>
                  <a:gd name="T16" fmla="*/ 0 h 638"/>
                  <a:gd name="T17" fmla="*/ 439 w 439"/>
                  <a:gd name="T18" fmla="*/ 638 h 6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39" h="638">
                    <a:moveTo>
                      <a:pt x="289" y="637"/>
                    </a:moveTo>
                    <a:lnTo>
                      <a:pt x="438" y="441"/>
                    </a:lnTo>
                    <a:lnTo>
                      <a:pt x="79" y="0"/>
                    </a:lnTo>
                    <a:lnTo>
                      <a:pt x="0" y="96"/>
                    </a:lnTo>
                    <a:lnTo>
                      <a:pt x="289" y="637"/>
                    </a:lnTo>
                  </a:path>
                </a:pathLst>
              </a:custGeom>
              <a:solidFill>
                <a:srgbClr val="FFBA7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4" name="Group 31"/>
            <p:cNvGrpSpPr>
              <a:grpSpLocks/>
            </p:cNvGrpSpPr>
            <p:nvPr/>
          </p:nvGrpSpPr>
          <p:grpSpPr bwMode="auto">
            <a:xfrm>
              <a:off x="1284" y="653"/>
              <a:ext cx="653" cy="616"/>
              <a:chOff x="1284" y="653"/>
              <a:chExt cx="653" cy="616"/>
            </a:xfrm>
          </p:grpSpPr>
          <p:sp>
            <p:nvSpPr>
              <p:cNvPr id="65" name="Freeform 32"/>
              <p:cNvSpPr>
                <a:spLocks/>
              </p:cNvSpPr>
              <p:nvPr/>
            </p:nvSpPr>
            <p:spPr bwMode="gray">
              <a:xfrm>
                <a:off x="1284" y="653"/>
                <a:ext cx="598" cy="616"/>
              </a:xfrm>
              <a:custGeom>
                <a:avLst/>
                <a:gdLst>
                  <a:gd name="T0" fmla="*/ 0 w 587"/>
                  <a:gd name="T1" fmla="*/ 4177 h 537"/>
                  <a:gd name="T2" fmla="*/ 773 w 587"/>
                  <a:gd name="T3" fmla="*/ 4203 h 537"/>
                  <a:gd name="T4" fmla="*/ 373 w 587"/>
                  <a:gd name="T5" fmla="*/ 0 h 537"/>
                  <a:gd name="T6" fmla="*/ 0 w 587"/>
                  <a:gd name="T7" fmla="*/ 4177 h 53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87"/>
                  <a:gd name="T13" fmla="*/ 0 h 537"/>
                  <a:gd name="T14" fmla="*/ 587 w 587"/>
                  <a:gd name="T15" fmla="*/ 537 h 53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87" h="537">
                    <a:moveTo>
                      <a:pt x="0" y="533"/>
                    </a:moveTo>
                    <a:lnTo>
                      <a:pt x="586" y="536"/>
                    </a:lnTo>
                    <a:lnTo>
                      <a:pt x="283" y="0"/>
                    </a:lnTo>
                    <a:lnTo>
                      <a:pt x="0" y="533"/>
                    </a:lnTo>
                  </a:path>
                </a:pathLst>
              </a:custGeom>
              <a:gradFill rotWithShape="1">
                <a:gsLst>
                  <a:gs pos="0">
                    <a:srgbClr val="CC3300"/>
                  </a:gs>
                  <a:gs pos="100000">
                    <a:srgbClr val="5E1800"/>
                  </a:gs>
                </a:gsLst>
                <a:lin ang="2700000" scaled="1"/>
              </a:gra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6" name="Freeform 33"/>
              <p:cNvSpPr>
                <a:spLocks/>
              </p:cNvSpPr>
              <p:nvPr/>
            </p:nvSpPr>
            <p:spPr bwMode="gray">
              <a:xfrm>
                <a:off x="1568" y="653"/>
                <a:ext cx="369" cy="613"/>
              </a:xfrm>
              <a:custGeom>
                <a:avLst/>
                <a:gdLst>
                  <a:gd name="T0" fmla="*/ 363 w 364"/>
                  <a:gd name="T1" fmla="*/ 4113 h 535"/>
                  <a:gd name="T2" fmla="*/ 445 w 364"/>
                  <a:gd name="T3" fmla="*/ 3428 h 535"/>
                  <a:gd name="T4" fmla="*/ 0 w 364"/>
                  <a:gd name="T5" fmla="*/ 0 h 535"/>
                  <a:gd name="T6" fmla="*/ 363 w 364"/>
                  <a:gd name="T7" fmla="*/ 4113 h 53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64"/>
                  <a:gd name="T13" fmla="*/ 0 h 535"/>
                  <a:gd name="T14" fmla="*/ 364 w 364"/>
                  <a:gd name="T15" fmla="*/ 535 h 53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64" h="535">
                    <a:moveTo>
                      <a:pt x="296" y="534"/>
                    </a:moveTo>
                    <a:lnTo>
                      <a:pt x="363" y="445"/>
                    </a:lnTo>
                    <a:lnTo>
                      <a:pt x="0" y="0"/>
                    </a:lnTo>
                    <a:lnTo>
                      <a:pt x="296" y="534"/>
                    </a:lnTo>
                  </a:path>
                </a:pathLst>
              </a:custGeom>
              <a:solidFill>
                <a:srgbClr val="FF6535"/>
              </a:solidFill>
              <a:ln w="12700" cap="rnd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79" name="Text Box 34"/>
          <p:cNvSpPr txBox="1">
            <a:spLocks noChangeArrowheads="1"/>
          </p:cNvSpPr>
          <p:nvPr/>
        </p:nvSpPr>
        <p:spPr bwMode="auto">
          <a:xfrm>
            <a:off x="1794073" y="3141439"/>
            <a:ext cx="1584325" cy="431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 latinLnBrk="1">
              <a:lnSpc>
                <a:spcPct val="80000"/>
              </a:lnSpc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Product/Service </a:t>
            </a:r>
          </a:p>
          <a:p>
            <a:pPr algn="ctr" latinLnBrk="1">
              <a:lnSpc>
                <a:spcPct val="80000"/>
              </a:lnSpc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Innovation</a:t>
            </a:r>
          </a:p>
        </p:txBody>
      </p:sp>
      <p:sp>
        <p:nvSpPr>
          <p:cNvPr id="80" name="Text Box 35"/>
          <p:cNvSpPr txBox="1">
            <a:spLocks noChangeArrowheads="1"/>
          </p:cNvSpPr>
          <p:nvPr/>
        </p:nvSpPr>
        <p:spPr bwMode="auto">
          <a:xfrm>
            <a:off x="2027436" y="2161952"/>
            <a:ext cx="1077912" cy="601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>
            <a:spAutoFit/>
          </a:bodyPr>
          <a:lstStyle/>
          <a:p>
            <a:pPr algn="ctr" latinLnBrk="1">
              <a:lnSpc>
                <a:spcPct val="80000"/>
              </a:lnSpc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Business</a:t>
            </a:r>
          </a:p>
          <a:p>
            <a:pPr algn="ctr" latinLnBrk="1">
              <a:lnSpc>
                <a:spcPct val="80000"/>
              </a:lnSpc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 Model </a:t>
            </a:r>
          </a:p>
          <a:p>
            <a:pPr algn="ctr" latinLnBrk="1">
              <a:lnSpc>
                <a:spcPct val="80000"/>
              </a:lnSpc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Innovation</a:t>
            </a:r>
          </a:p>
        </p:txBody>
      </p:sp>
      <p:sp>
        <p:nvSpPr>
          <p:cNvPr id="81" name="Rectangle 36"/>
          <p:cNvSpPr>
            <a:spLocks noChangeArrowheads="1"/>
          </p:cNvSpPr>
          <p:nvPr/>
        </p:nvSpPr>
        <p:spPr bwMode="auto">
          <a:xfrm>
            <a:off x="1244798" y="5048027"/>
            <a:ext cx="2741613" cy="2873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Marketing Innovation</a:t>
            </a:r>
          </a:p>
        </p:txBody>
      </p:sp>
      <p:sp>
        <p:nvSpPr>
          <p:cNvPr id="82" name="Rectangle 37"/>
          <p:cNvSpPr>
            <a:spLocks noChangeArrowheads="1"/>
          </p:cNvSpPr>
          <p:nvPr/>
        </p:nvSpPr>
        <p:spPr bwMode="auto">
          <a:xfrm>
            <a:off x="1244798" y="4024089"/>
            <a:ext cx="2590800" cy="2873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>
              <a:defRPr/>
            </a:pPr>
            <a:r>
              <a:rPr kumimoji="1" lang="en-US" altLang="ko-KR" sz="1400" b="1" dirty="0">
                <a:solidFill>
                  <a:srgbClr val="FFFFFF"/>
                </a:solidFill>
                <a:ea typeface="Gulim" pitchFamily="34" charset="-127"/>
              </a:rPr>
              <a:t>Channel Innovation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18533</TotalTime>
  <Words>53</Words>
  <Application>Microsoft Office PowerPoint</Application>
  <PresentationFormat>全屏显示(4:3)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740</cp:revision>
  <dcterms:created xsi:type="dcterms:W3CDTF">2009-02-11T05:37:22Z</dcterms:created>
  <dcterms:modified xsi:type="dcterms:W3CDTF">2012-07-29T03:13:39Z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