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75" d="100"/>
          <a:sy n="75" d="100"/>
        </p:scale>
        <p:origin x="-1446" y="-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Oval 3"/>
          <p:cNvSpPr>
            <a:spLocks noChangeArrowheads="1"/>
          </p:cNvSpPr>
          <p:nvPr/>
        </p:nvSpPr>
        <p:spPr bwMode="auto">
          <a:xfrm>
            <a:off x="3426941" y="2316584"/>
            <a:ext cx="2362200" cy="2362200"/>
          </a:xfrm>
          <a:prstGeom prst="ellipse">
            <a:avLst/>
          </a:prstGeom>
          <a:noFill/>
          <a:ln w="63500">
            <a:solidFill>
              <a:srgbClr val="FFFFFF">
                <a:lumMod val="75000"/>
              </a:srgbClr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</a:endParaRPr>
          </a:p>
        </p:txBody>
      </p:sp>
      <p:sp>
        <p:nvSpPr>
          <p:cNvPr id="54" name="Oval 4"/>
          <p:cNvSpPr>
            <a:spLocks noChangeArrowheads="1"/>
          </p:cNvSpPr>
          <p:nvPr/>
        </p:nvSpPr>
        <p:spPr bwMode="auto">
          <a:xfrm>
            <a:off x="5052541" y="3637384"/>
            <a:ext cx="1447800" cy="1447800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rgbClr val="FFFFFF">
                  <a:lumMod val="85000"/>
                </a:srgbClr>
              </a:gs>
            </a:gsLst>
            <a:lin ang="5400000" scaled="0"/>
          </a:gradFill>
          <a:ln w="50800">
            <a:gradFill>
              <a:gsLst>
                <a:gs pos="0">
                  <a:srgbClr val="000000">
                    <a:lumMod val="50000"/>
                    <a:lumOff val="50000"/>
                  </a:srgbClr>
                </a:gs>
                <a:gs pos="100000">
                  <a:srgbClr val="FFFFFF">
                    <a:lumMod val="65000"/>
                  </a:srgbClr>
                </a:gs>
              </a:gsLst>
              <a:lin ang="5400000" scaled="0"/>
            </a:gradFill>
            <a:round/>
            <a:headEnd/>
            <a:tailEnd/>
          </a:ln>
        </p:spPr>
        <p:txBody>
          <a:bodyPr wrap="none"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ea typeface="Gulim" pitchFamily="34" charset="-127"/>
            </a:endParaRPr>
          </a:p>
        </p:txBody>
      </p:sp>
      <p:sp>
        <p:nvSpPr>
          <p:cNvPr id="55" name="Oval 4"/>
          <p:cNvSpPr>
            <a:spLocks noChangeArrowheads="1"/>
          </p:cNvSpPr>
          <p:nvPr/>
        </p:nvSpPr>
        <p:spPr bwMode="auto">
          <a:xfrm>
            <a:off x="5052541" y="1859384"/>
            <a:ext cx="1447800" cy="1447800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rgbClr val="FFFFFF">
                  <a:lumMod val="85000"/>
                </a:srgbClr>
              </a:gs>
            </a:gsLst>
            <a:lin ang="5400000" scaled="0"/>
          </a:gradFill>
          <a:ln w="50800">
            <a:gradFill>
              <a:gsLst>
                <a:gs pos="0">
                  <a:srgbClr val="000000">
                    <a:lumMod val="50000"/>
                    <a:lumOff val="50000"/>
                  </a:srgbClr>
                </a:gs>
                <a:gs pos="100000">
                  <a:srgbClr val="FFFFFF">
                    <a:lumMod val="65000"/>
                  </a:srgbClr>
                </a:gs>
              </a:gsLst>
              <a:lin ang="5400000" scaled="0"/>
            </a:gradFill>
            <a:round/>
            <a:headEnd/>
            <a:tailEnd/>
          </a:ln>
        </p:spPr>
        <p:txBody>
          <a:bodyPr wrap="none"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ea typeface="Gulim" pitchFamily="34" charset="-127"/>
            </a:endParaRPr>
          </a:p>
        </p:txBody>
      </p:sp>
      <p:sp>
        <p:nvSpPr>
          <p:cNvPr id="56" name="Oval 4"/>
          <p:cNvSpPr>
            <a:spLocks noChangeArrowheads="1"/>
          </p:cNvSpPr>
          <p:nvPr/>
        </p:nvSpPr>
        <p:spPr bwMode="auto">
          <a:xfrm>
            <a:off x="2728441" y="3637384"/>
            <a:ext cx="1447800" cy="1447800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rgbClr val="FFFFFF">
                  <a:lumMod val="85000"/>
                </a:srgbClr>
              </a:gs>
            </a:gsLst>
            <a:lin ang="5400000" scaled="0"/>
          </a:gradFill>
          <a:ln w="50800">
            <a:gradFill>
              <a:gsLst>
                <a:gs pos="0">
                  <a:srgbClr val="000000">
                    <a:lumMod val="50000"/>
                    <a:lumOff val="50000"/>
                  </a:srgbClr>
                </a:gs>
                <a:gs pos="100000">
                  <a:srgbClr val="FFFFFF">
                    <a:lumMod val="65000"/>
                  </a:srgbClr>
                </a:gs>
              </a:gsLst>
              <a:lin ang="5400000" scaled="0"/>
            </a:gradFill>
            <a:round/>
            <a:headEnd/>
            <a:tailEnd/>
          </a:ln>
        </p:spPr>
        <p:txBody>
          <a:bodyPr wrap="none"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ea typeface="Gulim" pitchFamily="34" charset="-127"/>
            </a:endParaRPr>
          </a:p>
        </p:txBody>
      </p:sp>
      <p:sp>
        <p:nvSpPr>
          <p:cNvPr id="57" name="Oval 4"/>
          <p:cNvSpPr>
            <a:spLocks noChangeArrowheads="1"/>
          </p:cNvSpPr>
          <p:nvPr/>
        </p:nvSpPr>
        <p:spPr bwMode="auto">
          <a:xfrm>
            <a:off x="2715741" y="1859384"/>
            <a:ext cx="1447800" cy="1447800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rgbClr val="FFFFFF">
                  <a:lumMod val="85000"/>
                </a:srgbClr>
              </a:gs>
            </a:gsLst>
            <a:lin ang="5400000" scaled="0"/>
          </a:gradFill>
          <a:ln w="50800">
            <a:gradFill>
              <a:gsLst>
                <a:gs pos="0">
                  <a:srgbClr val="000000">
                    <a:lumMod val="50000"/>
                    <a:lumOff val="50000"/>
                  </a:srgbClr>
                </a:gs>
                <a:gs pos="100000">
                  <a:srgbClr val="FFFFFF">
                    <a:lumMod val="65000"/>
                  </a:srgbClr>
                </a:gs>
              </a:gsLst>
              <a:lin ang="5400000" scaled="0"/>
            </a:gradFill>
            <a:round/>
            <a:headEnd/>
            <a:tailEnd/>
          </a:ln>
        </p:spPr>
        <p:txBody>
          <a:bodyPr wrap="none" anchor="ctr"/>
          <a:lstStyle/>
          <a:p>
            <a:pPr marL="0" marR="0" lvl="0" indent="0" algn="ctr" defTabSz="91440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ea typeface="Gulim" pitchFamily="34" charset="-127"/>
            </a:endParaRPr>
          </a:p>
        </p:txBody>
      </p:sp>
      <p:sp>
        <p:nvSpPr>
          <p:cNvPr id="58" name="椭圆 57"/>
          <p:cNvSpPr/>
          <p:nvPr/>
        </p:nvSpPr>
        <p:spPr>
          <a:xfrm>
            <a:off x="6170141" y="4767684"/>
            <a:ext cx="228600" cy="228600"/>
          </a:xfrm>
          <a:prstGeom prst="ellipse">
            <a:avLst/>
          </a:prstGeom>
          <a:gradFill>
            <a:gsLst>
              <a:gs pos="0">
                <a:srgbClr val="000000">
                  <a:lumMod val="50000"/>
                  <a:lumOff val="50000"/>
                </a:srgbClr>
              </a:gs>
              <a:gs pos="100000">
                <a:srgbClr val="FFFFFF">
                  <a:lumMod val="65000"/>
                </a:srgbClr>
              </a:gs>
            </a:gsLst>
            <a:lin ang="5400000" scaled="0"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arrow" pitchFamily="34" charset="0"/>
              <a:ea typeface="宋体"/>
              <a:cs typeface="+mn-cs"/>
            </a:endParaRPr>
          </a:p>
        </p:txBody>
      </p:sp>
      <p:sp>
        <p:nvSpPr>
          <p:cNvPr id="59" name="椭圆 58"/>
          <p:cNvSpPr/>
          <p:nvPr/>
        </p:nvSpPr>
        <p:spPr>
          <a:xfrm>
            <a:off x="6170141" y="1922884"/>
            <a:ext cx="228600" cy="228600"/>
          </a:xfrm>
          <a:prstGeom prst="ellipse">
            <a:avLst/>
          </a:prstGeom>
          <a:gradFill>
            <a:gsLst>
              <a:gs pos="0">
                <a:srgbClr val="000000">
                  <a:lumMod val="50000"/>
                  <a:lumOff val="50000"/>
                </a:srgbClr>
              </a:gs>
              <a:gs pos="100000">
                <a:srgbClr val="FFFFFF">
                  <a:lumMod val="65000"/>
                </a:srgbClr>
              </a:gs>
            </a:gsLst>
            <a:lin ang="5400000" scaled="0"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arrow" pitchFamily="34" charset="0"/>
              <a:ea typeface="宋体"/>
              <a:cs typeface="+mn-cs"/>
            </a:endParaRPr>
          </a:p>
        </p:txBody>
      </p:sp>
      <p:sp>
        <p:nvSpPr>
          <p:cNvPr id="60" name="椭圆 59"/>
          <p:cNvSpPr/>
          <p:nvPr/>
        </p:nvSpPr>
        <p:spPr>
          <a:xfrm>
            <a:off x="2817341" y="4767684"/>
            <a:ext cx="228600" cy="228600"/>
          </a:xfrm>
          <a:prstGeom prst="ellipse">
            <a:avLst/>
          </a:prstGeom>
          <a:gradFill>
            <a:gsLst>
              <a:gs pos="0">
                <a:srgbClr val="000000">
                  <a:lumMod val="50000"/>
                  <a:lumOff val="50000"/>
                </a:srgbClr>
              </a:gs>
              <a:gs pos="100000">
                <a:srgbClr val="FFFFFF">
                  <a:lumMod val="65000"/>
                </a:srgbClr>
              </a:gs>
            </a:gsLst>
            <a:lin ang="5400000" scaled="0"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arrow" pitchFamily="34" charset="0"/>
              <a:ea typeface="宋体"/>
              <a:cs typeface="+mn-cs"/>
            </a:endParaRPr>
          </a:p>
        </p:txBody>
      </p:sp>
      <p:sp>
        <p:nvSpPr>
          <p:cNvPr id="61" name="椭圆 60"/>
          <p:cNvSpPr/>
          <p:nvPr/>
        </p:nvSpPr>
        <p:spPr>
          <a:xfrm>
            <a:off x="2817341" y="1922884"/>
            <a:ext cx="228600" cy="228600"/>
          </a:xfrm>
          <a:prstGeom prst="ellipse">
            <a:avLst/>
          </a:prstGeom>
          <a:gradFill>
            <a:gsLst>
              <a:gs pos="0">
                <a:srgbClr val="000000">
                  <a:lumMod val="50000"/>
                  <a:lumOff val="50000"/>
                </a:srgbClr>
              </a:gs>
              <a:gs pos="100000">
                <a:srgbClr val="FFFFFF">
                  <a:lumMod val="65000"/>
                </a:srgbClr>
              </a:gs>
            </a:gsLst>
            <a:lin ang="5400000" scaled="0"/>
          </a:gra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 Narrow" pitchFamily="34" charset="0"/>
              <a:ea typeface="宋体"/>
              <a:cs typeface="+mn-cs"/>
            </a:endParaRPr>
          </a:p>
        </p:txBody>
      </p:sp>
      <p:sp>
        <p:nvSpPr>
          <p:cNvPr id="62" name="矩形 61"/>
          <p:cNvSpPr>
            <a:spLocks noChangeArrowheads="1"/>
          </p:cNvSpPr>
          <p:nvPr/>
        </p:nvSpPr>
        <p:spPr bwMode="auto">
          <a:xfrm>
            <a:off x="2776066" y="2395959"/>
            <a:ext cx="13398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>
                <a:solidFill>
                  <a:srgbClr val="C41E3A"/>
                </a:solidFill>
                <a:latin typeface="Arial Narrow" pitchFamily="34" charset="0"/>
              </a:rPr>
              <a:t>Who we are</a:t>
            </a:r>
            <a:endParaRPr lang="zh-CN" altLang="en-US" sz="2000" b="1">
              <a:solidFill>
                <a:srgbClr val="C41E3A"/>
              </a:solidFill>
              <a:latin typeface="Arial Narrow" pitchFamily="34" charset="0"/>
            </a:endParaRPr>
          </a:p>
        </p:txBody>
      </p:sp>
      <p:sp>
        <p:nvSpPr>
          <p:cNvPr id="63" name="矩形 62"/>
          <p:cNvSpPr>
            <a:spLocks noChangeArrowheads="1"/>
          </p:cNvSpPr>
          <p:nvPr/>
        </p:nvSpPr>
        <p:spPr bwMode="auto">
          <a:xfrm>
            <a:off x="5127154" y="2241972"/>
            <a:ext cx="126841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>
                <a:solidFill>
                  <a:srgbClr val="C41E3A"/>
                </a:solidFill>
                <a:latin typeface="Arial Narrow" pitchFamily="34" charset="0"/>
              </a:rPr>
              <a:t>Our vision </a:t>
            </a:r>
          </a:p>
          <a:p>
            <a:r>
              <a:rPr lang="en-US" altLang="zh-CN" sz="2000" b="1">
                <a:solidFill>
                  <a:srgbClr val="C41E3A"/>
                </a:solidFill>
                <a:latin typeface="Arial Narrow" pitchFamily="34" charset="0"/>
              </a:rPr>
              <a:t>&amp; mission</a:t>
            </a:r>
            <a:endParaRPr lang="zh-CN" altLang="en-US" sz="2000" b="1">
              <a:solidFill>
                <a:srgbClr val="C41E3A"/>
              </a:solidFill>
              <a:latin typeface="Arial Narrow" pitchFamily="34" charset="0"/>
            </a:endParaRPr>
          </a:p>
        </p:txBody>
      </p:sp>
      <p:sp>
        <p:nvSpPr>
          <p:cNvPr id="64" name="矩形 6"/>
          <p:cNvSpPr>
            <a:spLocks noChangeArrowheads="1"/>
          </p:cNvSpPr>
          <p:nvPr/>
        </p:nvSpPr>
        <p:spPr bwMode="auto">
          <a:xfrm>
            <a:off x="4990629" y="4200947"/>
            <a:ext cx="152558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>
                <a:solidFill>
                  <a:srgbClr val="C41E3A"/>
                </a:solidFill>
                <a:latin typeface="Arial Narrow" pitchFamily="34" charset="0"/>
              </a:rPr>
              <a:t>Our presence</a:t>
            </a:r>
            <a:endParaRPr lang="zh-CN" altLang="en-US" sz="2000" b="1">
              <a:solidFill>
                <a:srgbClr val="C41E3A"/>
              </a:solidFill>
              <a:latin typeface="Arial Narrow" pitchFamily="34" charset="0"/>
            </a:endParaRPr>
          </a:p>
        </p:txBody>
      </p:sp>
      <p:sp>
        <p:nvSpPr>
          <p:cNvPr id="65" name="矩形 64"/>
          <p:cNvSpPr>
            <a:spLocks noChangeArrowheads="1"/>
          </p:cNvSpPr>
          <p:nvPr/>
        </p:nvSpPr>
        <p:spPr bwMode="auto">
          <a:xfrm>
            <a:off x="2664941" y="4200947"/>
            <a:ext cx="156051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>
                <a:solidFill>
                  <a:srgbClr val="C41E3A"/>
                </a:solidFill>
                <a:latin typeface="Arial Narrow" pitchFamily="34" charset="0"/>
              </a:rPr>
              <a:t>What we have</a:t>
            </a:r>
            <a:endParaRPr lang="zh-CN" altLang="en-US" sz="2000" b="1">
              <a:solidFill>
                <a:srgbClr val="C41E3A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path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5.55556E-7 -2.59259E-6 C 0.0316 -0.03865 0.08177 -0.03541 0.11094 0.00787 C 0.13958 0.05116 0.13646 0.11829 0.10451 0.15648 C 0.0717 0.19537 0.02222 0.19051 -0.0066 0.14722 C -0.03559 0.1044 -0.03212 0.03889 5.55556E-7 -2.59259E-6 Z " pathEditMode="relative" rAng="-24094292" ptsTypes="fffff">
                                      <p:cBhvr>
                                        <p:cTn id="9" dur="7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00" y="780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path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1.94444E-6 1.85185E-6 C 0.03264 0.03704 0.03663 0.10347 0.00764 0.14791 C -0.02083 0.19143 -0.07118 0.1956 -0.10347 0.1581 C -0.1368 0.11991 -0.13906 0.05347 -0.11076 0.00995 C -0.08229 -0.03426 -0.03264 -0.03796 -1.94444E-6 1.85185E-6 Z " pathEditMode="relative" rAng="2474412" ptsTypes="fffff">
                                      <p:cBhvr>
                                        <p:cTn id="14" dur="7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00" y="790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path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1.66667E-6 1.11111E-6 C -0.03004 0.04097 -0.08021 0.04167 -0.11163 0.00069 C -0.14254 -0.04028 -0.14254 -0.10741 -0.11215 -0.14838 C -0.08108 -0.19005 -0.03143 -0.18935 -0.00052 -0.14838 C 0.03055 -0.10718 0.03073 -0.04144 1.66667E-6 1.11111E-6 Z " pathEditMode="relative" rAng="8089324" ptsTypes="fffff">
                                      <p:cBhvr>
                                        <p:cTn id="19" dur="7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00" y="-740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" presetClass="path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4.44444E-6 -4.07407E-6 C -0.02934 -0.04213 -0.02743 -0.10902 0.00486 -0.14861 C 0.03697 -0.18773 0.08715 -0.18472 0.11649 -0.14236 C 0.14618 -0.09884 0.1434 -0.03263 0.11111 0.00625 C 0.07882 0.04561 0.02951 0.04283 4.44444E-6 -4.07407E-6 Z " pathEditMode="relative" rAng="13655415" ptsTypes="fffff">
                                      <p:cBhvr>
                                        <p:cTn id="24" dur="7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00" y="-7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800"/>
                            </p:stCondLst>
                            <p:childTnLst>
                              <p:par>
                                <p:cTn id="26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3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3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3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3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3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3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3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3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8" grpId="1" animBg="1"/>
      <p:bldP spid="58" grpId="2" animBg="1"/>
      <p:bldP spid="59" grpId="0" animBg="1"/>
      <p:bldP spid="59" grpId="1" animBg="1"/>
      <p:bldP spid="59" grpId="2" animBg="1"/>
      <p:bldP spid="60" grpId="0" animBg="1"/>
      <p:bldP spid="60" grpId="1" animBg="1"/>
      <p:bldP spid="60" grpId="2" animBg="1"/>
      <p:bldP spid="61" grpId="0" animBg="1"/>
      <p:bldP spid="61" grpId="1" animBg="1"/>
      <p:bldP spid="61" grpId="2" animBg="1"/>
      <p:bldP spid="62" grpId="0"/>
      <p:bldP spid="63" grpId="0"/>
      <p:bldP spid="65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18493</TotalTime>
  <Words>12</Words>
  <Application>Microsoft Office PowerPoint</Application>
  <PresentationFormat>全屏显示(4:3)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723</cp:revision>
  <dcterms:created xsi:type="dcterms:W3CDTF">2009-02-11T05:37:22Z</dcterms:created>
  <dcterms:modified xsi:type="dcterms:W3CDTF">2012-07-24T11:54:42Z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