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椭圆 5"/>
          <p:cNvGrpSpPr>
            <a:grpSpLocks/>
          </p:cNvGrpSpPr>
          <p:nvPr/>
        </p:nvGrpSpPr>
        <p:grpSpPr bwMode="auto">
          <a:xfrm>
            <a:off x="3276600" y="2345159"/>
            <a:ext cx="2444750" cy="2011362"/>
            <a:chOff x="2104" y="1379"/>
            <a:chExt cx="1540" cy="1267"/>
          </a:xfrm>
        </p:grpSpPr>
        <p:pic>
          <p:nvPicPr>
            <p:cNvPr id="65" name="椭圆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4" y="1379"/>
              <a:ext cx="1540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Text Box 5"/>
            <p:cNvSpPr txBox="1">
              <a:spLocks noChangeArrowheads="1"/>
            </p:cNvSpPr>
            <p:nvPr/>
          </p:nvSpPr>
          <p:spPr bwMode="auto">
            <a:xfrm>
              <a:off x="2333" y="1566"/>
              <a:ext cx="1082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292100" y="1727621"/>
            <a:ext cx="2225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足够大的市场</a:t>
            </a:r>
          </a:p>
          <a:p>
            <a:pPr algn="r"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高成长的目标用户群体</a:t>
            </a:r>
          </a:p>
          <a:p>
            <a:pPr algn="r"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休闲旅游市场的高速发展</a:t>
            </a:r>
            <a:endParaRPr kumimoji="1" lang="ko-KR" altLang="en-US" sz="1400">
              <a:latin typeface="微软雅黑" pitchFamily="34" charset="-122"/>
            </a:endParaRPr>
          </a:p>
        </p:txBody>
      </p:sp>
      <p:grpSp>
        <p:nvGrpSpPr>
          <p:cNvPr id="68" name="组合 34"/>
          <p:cNvGrpSpPr>
            <a:grpSpLocks/>
          </p:cNvGrpSpPr>
          <p:nvPr/>
        </p:nvGrpSpPr>
        <p:grpSpPr bwMode="auto">
          <a:xfrm>
            <a:off x="4497388" y="1697459"/>
            <a:ext cx="1708150" cy="723900"/>
            <a:chOff x="4514794" y="2626762"/>
            <a:chExt cx="1448830" cy="6130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4514794" y="2626762"/>
              <a:ext cx="1448830" cy="607636"/>
            </a:xfrm>
            <a:prstGeom prst="diamond">
              <a:avLst/>
            </a:pr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Bottom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5">
                  <a:lumMod val="60000"/>
                  <a:lumOff val="40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0" name="Freeform 13"/>
            <p:cNvSpPr>
              <a:spLocks/>
            </p:cNvSpPr>
            <p:nvPr/>
          </p:nvSpPr>
          <p:spPr bwMode="gray">
            <a:xfrm>
              <a:off x="4514794" y="2648271"/>
              <a:ext cx="1443444" cy="59150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71" name="组合 37"/>
          <p:cNvGrpSpPr>
            <a:grpSpLocks/>
          </p:cNvGrpSpPr>
          <p:nvPr/>
        </p:nvGrpSpPr>
        <p:grpSpPr bwMode="auto">
          <a:xfrm>
            <a:off x="2576513" y="1840334"/>
            <a:ext cx="1708150" cy="723900"/>
            <a:chOff x="2672143" y="2677345"/>
            <a:chExt cx="1448830" cy="6130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672143" y="2677345"/>
              <a:ext cx="1448830" cy="607636"/>
            </a:xfrm>
            <a:prstGeom prst="diamond">
              <a:avLst/>
            </a:pr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Bottom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5">
                  <a:lumMod val="60000"/>
                  <a:lumOff val="40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gray">
            <a:xfrm>
              <a:off x="2672143" y="2698854"/>
              <a:ext cx="1443444" cy="59150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74" name="组合 40"/>
          <p:cNvGrpSpPr>
            <a:grpSpLocks/>
          </p:cNvGrpSpPr>
          <p:nvPr/>
        </p:nvGrpSpPr>
        <p:grpSpPr bwMode="auto">
          <a:xfrm>
            <a:off x="2562225" y="1691109"/>
            <a:ext cx="1708150" cy="698500"/>
            <a:chOff x="2660099" y="2550889"/>
            <a:chExt cx="1448830" cy="591334"/>
          </a:xfrm>
        </p:grpSpPr>
        <p:sp>
          <p:nvSpPr>
            <p:cNvPr id="84" name="Freeform 13"/>
            <p:cNvSpPr>
              <a:spLocks/>
            </p:cNvSpPr>
            <p:nvPr/>
          </p:nvSpPr>
          <p:spPr bwMode="gray">
            <a:xfrm>
              <a:off x="2660099" y="2550889"/>
              <a:ext cx="1448830" cy="59133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  <a:ln w="9525" algn="ctr">
              <a:solidFill>
                <a:schemeClr val="accent5">
                  <a:alpha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" name="Text Box 11"/>
            <p:cNvSpPr txBox="1">
              <a:spLocks noChangeArrowheads="1"/>
            </p:cNvSpPr>
            <p:nvPr/>
          </p:nvSpPr>
          <p:spPr bwMode="auto">
            <a:xfrm>
              <a:off x="2843231" y="2715780"/>
              <a:ext cx="1082565" cy="26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marL="622300" indent="-6223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latinLnBrk="1" hangingPunct="1">
                <a:spcBef>
                  <a:spcPct val="20000"/>
                </a:spcBef>
              </a:pPr>
              <a:r>
                <a:rPr kumimoji="1" lang="zh-CN" altLang="en-US" sz="1400" b="1">
                  <a:latin typeface="微软雅黑" pitchFamily="34" charset="-122"/>
                  <a:ea typeface="微软雅黑" pitchFamily="34" charset="-122"/>
                </a:rPr>
                <a:t>市场的选择</a:t>
              </a:r>
            </a:p>
          </p:txBody>
        </p:sp>
      </p:grpSp>
      <p:sp>
        <p:nvSpPr>
          <p:cNvPr id="86" name="矩形 85"/>
          <p:cNvSpPr/>
          <p:nvPr/>
        </p:nvSpPr>
        <p:spPr>
          <a:xfrm>
            <a:off x="2479675" y="1778421"/>
            <a:ext cx="25400" cy="642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7" name="组合 44"/>
          <p:cNvGrpSpPr>
            <a:grpSpLocks/>
          </p:cNvGrpSpPr>
          <p:nvPr/>
        </p:nvGrpSpPr>
        <p:grpSpPr bwMode="auto">
          <a:xfrm>
            <a:off x="4483100" y="1548234"/>
            <a:ext cx="1708150" cy="698500"/>
            <a:chOff x="4575046" y="2342708"/>
            <a:chExt cx="1708454" cy="697298"/>
          </a:xfrm>
        </p:grpSpPr>
        <p:sp>
          <p:nvSpPr>
            <p:cNvPr id="88" name="Freeform 13"/>
            <p:cNvSpPr>
              <a:spLocks/>
            </p:cNvSpPr>
            <p:nvPr/>
          </p:nvSpPr>
          <p:spPr bwMode="gray">
            <a:xfrm>
              <a:off x="4575046" y="2342708"/>
              <a:ext cx="1708454" cy="697298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  <a:ln w="9525" algn="ctr">
              <a:solidFill>
                <a:schemeClr val="accent5">
                  <a:alpha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" name="Text Box 21"/>
            <p:cNvSpPr txBox="1">
              <a:spLocks noChangeArrowheads="1"/>
            </p:cNvSpPr>
            <p:nvPr/>
          </p:nvSpPr>
          <p:spPr bwMode="auto">
            <a:xfrm>
              <a:off x="4893489" y="2429426"/>
              <a:ext cx="1071569" cy="52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latinLnBrk="1" hangingPunct="1"/>
              <a:r>
                <a:rPr kumimoji="1" lang="zh-CN" altLang="en-US" sz="1400" b="1">
                  <a:latin typeface="微软雅黑" pitchFamily="34" charset="-122"/>
                  <a:ea typeface="微软雅黑" pitchFamily="34" charset="-122"/>
                </a:rPr>
                <a:t>细分的</a:t>
              </a:r>
              <a:endParaRPr kumimoji="1" lang="en-US" altLang="zh-CN" sz="1400" b="1">
                <a:latin typeface="微软雅黑" pitchFamily="34" charset="-122"/>
                <a:ea typeface="微软雅黑" pitchFamily="34" charset="-122"/>
              </a:endParaRPr>
            </a:p>
            <a:p>
              <a:pPr algn="ctr" eaLnBrk="1" latinLnBrk="1" hangingPunct="1"/>
              <a:r>
                <a:rPr kumimoji="1" lang="zh-CN" altLang="en-US" sz="1400" b="1">
                  <a:latin typeface="微软雅黑" pitchFamily="34" charset="-122"/>
                  <a:ea typeface="微软雅黑" pitchFamily="34" charset="-122"/>
                </a:rPr>
                <a:t>用户定位</a:t>
              </a:r>
            </a:p>
          </p:txBody>
        </p:sp>
      </p:grpSp>
      <p:sp>
        <p:nvSpPr>
          <p:cNvPr id="90" name="Text Box 22"/>
          <p:cNvSpPr txBox="1">
            <a:spLocks noChangeArrowheads="1"/>
          </p:cNvSpPr>
          <p:nvPr/>
        </p:nvSpPr>
        <p:spPr bwMode="auto">
          <a:xfrm>
            <a:off x="6238875" y="1603796"/>
            <a:ext cx="27860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90500" eaLnBrk="0" hangingPunct="0"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  <a:tab pos="444500" algn="l"/>
                <a:tab pos="622300" algn="l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用户特点明确</a:t>
            </a:r>
            <a:r>
              <a:rPr kumimoji="1" lang="ko-KR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kumimoji="1" lang="ko-KR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用户有购买习惯和重复消费行为</a:t>
            </a:r>
          </a:p>
          <a:p>
            <a:pPr eaLnBrk="1" latinLnBrk="1" hangingPunct="1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用户价值会不断增加</a:t>
            </a:r>
          </a:p>
        </p:txBody>
      </p:sp>
      <p:sp>
        <p:nvSpPr>
          <p:cNvPr id="91" name="矩形 90"/>
          <p:cNvSpPr/>
          <p:nvPr/>
        </p:nvSpPr>
        <p:spPr>
          <a:xfrm>
            <a:off x="6262688" y="1640309"/>
            <a:ext cx="25400" cy="6429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2" name="Group 67"/>
          <p:cNvGrpSpPr>
            <a:grpSpLocks/>
          </p:cNvGrpSpPr>
          <p:nvPr/>
        </p:nvGrpSpPr>
        <p:grpSpPr bwMode="auto">
          <a:xfrm>
            <a:off x="2016125" y="2667421"/>
            <a:ext cx="5118100" cy="1074738"/>
            <a:chOff x="1310" y="1582"/>
            <a:chExt cx="3224" cy="677"/>
          </a:xfrm>
        </p:grpSpPr>
        <p:grpSp>
          <p:nvGrpSpPr>
            <p:cNvPr id="93" name="Group 65"/>
            <p:cNvGrpSpPr>
              <a:grpSpLocks/>
            </p:cNvGrpSpPr>
            <p:nvPr/>
          </p:nvGrpSpPr>
          <p:grpSpPr bwMode="auto">
            <a:xfrm>
              <a:off x="1310" y="1710"/>
              <a:ext cx="1085" cy="549"/>
              <a:chOff x="1310" y="1710"/>
              <a:chExt cx="1085" cy="549"/>
            </a:xfrm>
          </p:grpSpPr>
          <p:grpSp>
            <p:nvGrpSpPr>
              <p:cNvPr id="120" name="组合 28"/>
              <p:cNvGrpSpPr>
                <a:grpSpLocks/>
              </p:cNvGrpSpPr>
              <p:nvPr/>
            </p:nvGrpSpPr>
            <p:grpSpPr bwMode="auto">
              <a:xfrm>
                <a:off x="1319" y="1804"/>
                <a:ext cx="1076" cy="455"/>
                <a:chOff x="1833917" y="3703448"/>
                <a:chExt cx="1448830" cy="613013"/>
              </a:xfrm>
            </p:grpSpPr>
            <p:sp>
              <p:nvSpPr>
                <p:cNvPr id="124" name="AutoShape 12"/>
                <p:cNvSpPr>
                  <a:spLocks noChangeArrowheads="1"/>
                </p:cNvSpPr>
                <p:nvPr/>
              </p:nvSpPr>
              <p:spPr bwMode="auto">
                <a:xfrm>
                  <a:off x="1833917" y="3703448"/>
                  <a:ext cx="1448830" cy="607624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  <a:scene3d>
                  <a:camera prst="legacyObliqueBottom"/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accent5">
                      <a:lumMod val="60000"/>
                      <a:lumOff val="40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algn="ctr">
                    <a:defRPr/>
                  </a:pPr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25" name="Freeform 13"/>
                <p:cNvSpPr>
                  <a:spLocks/>
                </p:cNvSpPr>
                <p:nvPr/>
              </p:nvSpPr>
              <p:spPr bwMode="gray">
                <a:xfrm>
                  <a:off x="1833917" y="3725004"/>
                  <a:ext cx="1443444" cy="591457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5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1"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121" name="组合 49"/>
              <p:cNvGrpSpPr>
                <a:grpSpLocks/>
              </p:cNvGrpSpPr>
              <p:nvPr/>
            </p:nvGrpSpPr>
            <p:grpSpPr bwMode="auto">
              <a:xfrm>
                <a:off x="1310" y="1710"/>
                <a:ext cx="1076" cy="439"/>
                <a:chOff x="2106976" y="3664056"/>
                <a:chExt cx="1708454" cy="697298"/>
              </a:xfrm>
            </p:grpSpPr>
            <p:sp>
              <p:nvSpPr>
                <p:cNvPr id="122" name="Freeform 13"/>
                <p:cNvSpPr>
                  <a:spLocks/>
                </p:cNvSpPr>
                <p:nvPr/>
              </p:nvSpPr>
              <p:spPr bwMode="gray">
                <a:xfrm>
                  <a:off x="2106976" y="3664056"/>
                  <a:ext cx="1708454" cy="697298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5">
                        <a:lumMod val="20000"/>
                        <a:lumOff val="80000"/>
                        <a:alpha val="7000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n w="9525" algn="ctr">
                  <a:solidFill>
                    <a:schemeClr val="accent5">
                      <a:alpha val="4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23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306613" y="3750774"/>
                  <a:ext cx="1309180" cy="523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2075" tIns="46038" rIns="92075" bIns="46038">
                  <a:spAutoFit/>
                </a:bodyPr>
                <a:lstStyle>
                  <a:lvl1pPr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latinLnBrk="1" hangingPunct="1"/>
                  <a:r>
                    <a:rPr kumimoji="1" lang="zh-CN" altLang="en-US" sz="1400" b="1">
                      <a:latin typeface="微软雅黑" pitchFamily="34" charset="-122"/>
                      <a:ea typeface="微软雅黑" pitchFamily="34" charset="-122"/>
                    </a:rPr>
                    <a:t>深厚的</a:t>
                  </a:r>
                  <a:endParaRPr kumimoji="1" lang="en-US" altLang="zh-CN" sz="1400" b="1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latinLnBrk="1" hangingPunct="1"/>
                  <a:r>
                    <a:rPr kumimoji="1" lang="zh-CN" altLang="en-US" sz="1400" b="1">
                      <a:latin typeface="微软雅黑" pitchFamily="34" charset="-122"/>
                      <a:ea typeface="微软雅黑" pitchFamily="34" charset="-122"/>
                    </a:rPr>
                    <a:t>合作资源</a:t>
                  </a:r>
                </a:p>
              </p:txBody>
            </p:sp>
          </p:grpSp>
        </p:grpSp>
        <p:grpSp>
          <p:nvGrpSpPr>
            <p:cNvPr id="94" name="Group 66"/>
            <p:cNvGrpSpPr>
              <a:grpSpLocks/>
            </p:cNvGrpSpPr>
            <p:nvPr/>
          </p:nvGrpSpPr>
          <p:grpSpPr bwMode="auto">
            <a:xfrm>
              <a:off x="3451" y="1582"/>
              <a:ext cx="1083" cy="549"/>
              <a:chOff x="3451" y="1582"/>
              <a:chExt cx="1083" cy="549"/>
            </a:xfrm>
          </p:grpSpPr>
          <p:grpSp>
            <p:nvGrpSpPr>
              <p:cNvPr id="95" name="组合 31"/>
              <p:cNvGrpSpPr>
                <a:grpSpLocks/>
              </p:cNvGrpSpPr>
              <p:nvPr/>
            </p:nvGrpSpPr>
            <p:grpSpPr bwMode="auto">
              <a:xfrm>
                <a:off x="3458" y="1676"/>
                <a:ext cx="1076" cy="455"/>
                <a:chOff x="5873297" y="3660092"/>
                <a:chExt cx="1448830" cy="613013"/>
              </a:xfrm>
            </p:grpSpPr>
            <p:sp>
              <p:nvSpPr>
                <p:cNvPr id="118" name="AutoShape 12"/>
                <p:cNvSpPr>
                  <a:spLocks noChangeArrowheads="1"/>
                </p:cNvSpPr>
                <p:nvPr/>
              </p:nvSpPr>
              <p:spPr bwMode="auto">
                <a:xfrm>
                  <a:off x="5873296" y="3660092"/>
                  <a:ext cx="1448830" cy="607624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  <a:scene3d>
                  <a:camera prst="legacyObliqueBottom"/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accent5">
                      <a:lumMod val="60000"/>
                      <a:lumOff val="40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algn="ctr">
                    <a:defRPr/>
                  </a:pPr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19" name="Freeform 13"/>
                <p:cNvSpPr>
                  <a:spLocks/>
                </p:cNvSpPr>
                <p:nvPr/>
              </p:nvSpPr>
              <p:spPr bwMode="gray">
                <a:xfrm>
                  <a:off x="5873296" y="3681648"/>
                  <a:ext cx="1443444" cy="591457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5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1"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96" name="组合 53"/>
              <p:cNvGrpSpPr>
                <a:grpSpLocks/>
              </p:cNvGrpSpPr>
              <p:nvPr/>
            </p:nvGrpSpPr>
            <p:grpSpPr bwMode="auto">
              <a:xfrm>
                <a:off x="3451" y="1582"/>
                <a:ext cx="1076" cy="439"/>
                <a:chOff x="5506817" y="3460789"/>
                <a:chExt cx="1708454" cy="697298"/>
              </a:xfrm>
            </p:grpSpPr>
            <p:sp>
              <p:nvSpPr>
                <p:cNvPr id="97" name="Freeform 13"/>
                <p:cNvSpPr>
                  <a:spLocks/>
                </p:cNvSpPr>
                <p:nvPr/>
              </p:nvSpPr>
              <p:spPr bwMode="gray">
                <a:xfrm>
                  <a:off x="5506817" y="3460789"/>
                  <a:ext cx="1708454" cy="697298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5">
                        <a:lumMod val="20000"/>
                        <a:lumOff val="80000"/>
                        <a:alpha val="7000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n w="9525" algn="ctr">
                  <a:solidFill>
                    <a:schemeClr val="accent5">
                      <a:alpha val="4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5638463" y="3655229"/>
                  <a:ext cx="1445163" cy="308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2075" tIns="46038" rIns="92075" bIns="46038">
                  <a:spAutoFit/>
                </a:bodyPr>
                <a:lstStyle>
                  <a:lvl1pPr marL="622300" indent="-6223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latinLnBrk="1" hangingPunct="1">
                    <a:spcBef>
                      <a:spcPct val="20000"/>
                    </a:spcBef>
                  </a:pPr>
                  <a:r>
                    <a:rPr kumimoji="1" lang="zh-CN" altLang="en-US" sz="1400" b="1">
                      <a:latin typeface="微软雅黑" pitchFamily="34" charset="-122"/>
                      <a:ea typeface="微软雅黑" pitchFamily="34" charset="-122"/>
                    </a:rPr>
                    <a:t>高质量的服务</a:t>
                  </a:r>
                </a:p>
              </p:txBody>
            </p:sp>
          </p:grpSp>
        </p:grpSp>
      </p:grpSp>
      <p:grpSp>
        <p:nvGrpSpPr>
          <p:cNvPr id="126" name="Group 68"/>
          <p:cNvGrpSpPr>
            <a:grpSpLocks/>
          </p:cNvGrpSpPr>
          <p:nvPr/>
        </p:nvGrpSpPr>
        <p:grpSpPr bwMode="auto">
          <a:xfrm>
            <a:off x="2776538" y="3877096"/>
            <a:ext cx="3732212" cy="992188"/>
            <a:chOff x="1789" y="2344"/>
            <a:chExt cx="2351" cy="625"/>
          </a:xfrm>
        </p:grpSpPr>
        <p:grpSp>
          <p:nvGrpSpPr>
            <p:cNvPr id="127" name="组合 22"/>
            <p:cNvGrpSpPr>
              <a:grpSpLocks/>
            </p:cNvGrpSpPr>
            <p:nvPr/>
          </p:nvGrpSpPr>
          <p:grpSpPr bwMode="auto">
            <a:xfrm>
              <a:off x="3063" y="2437"/>
              <a:ext cx="1077" cy="456"/>
              <a:chOff x="4770115" y="5035456"/>
              <a:chExt cx="1448830" cy="613013"/>
            </a:xfrm>
          </p:grpSpPr>
          <p:sp>
            <p:nvSpPr>
              <p:cNvPr id="137" name="AutoShape 12"/>
              <p:cNvSpPr>
                <a:spLocks noChangeArrowheads="1"/>
              </p:cNvSpPr>
              <p:nvPr/>
            </p:nvSpPr>
            <p:spPr bwMode="auto">
              <a:xfrm>
                <a:off x="4770115" y="5035456"/>
                <a:ext cx="1448830" cy="607636"/>
              </a:xfrm>
              <a:prstGeom prst="diamond">
                <a:avLst/>
              </a:prstGeom>
              <a:gradFill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  <a:scene3d>
                <a:camera prst="legacyObliqueBottom"/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5">
                    <a:lumMod val="60000"/>
                    <a:lumOff val="40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8" name="Freeform 13"/>
              <p:cNvSpPr>
                <a:spLocks/>
              </p:cNvSpPr>
              <p:nvPr/>
            </p:nvSpPr>
            <p:spPr bwMode="gray">
              <a:xfrm>
                <a:off x="4770115" y="5056965"/>
                <a:ext cx="1443449" cy="591504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noFill/>
              <a:ln w="12700">
                <a:solidFill>
                  <a:schemeClr val="accent5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28" name="组合 25"/>
            <p:cNvGrpSpPr>
              <a:grpSpLocks/>
            </p:cNvGrpSpPr>
            <p:nvPr/>
          </p:nvGrpSpPr>
          <p:grpSpPr bwMode="auto">
            <a:xfrm>
              <a:off x="1798" y="2514"/>
              <a:ext cx="1076" cy="455"/>
              <a:chOff x="2715499" y="4801813"/>
              <a:chExt cx="1448830" cy="613013"/>
            </a:xfrm>
          </p:grpSpPr>
          <p:sp>
            <p:nvSpPr>
              <p:cNvPr id="135" name="AutoShape 12"/>
              <p:cNvSpPr>
                <a:spLocks noChangeArrowheads="1"/>
              </p:cNvSpPr>
              <p:nvPr/>
            </p:nvSpPr>
            <p:spPr bwMode="auto">
              <a:xfrm>
                <a:off x="2715499" y="4801813"/>
                <a:ext cx="1448830" cy="607624"/>
              </a:xfrm>
              <a:prstGeom prst="diamond">
                <a:avLst/>
              </a:prstGeom>
              <a:gradFill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  <a:scene3d>
                <a:camera prst="legacyObliqueBottom"/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5">
                    <a:lumMod val="60000"/>
                    <a:lumOff val="40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6" name="Freeform 13"/>
              <p:cNvSpPr>
                <a:spLocks/>
              </p:cNvSpPr>
              <p:nvPr/>
            </p:nvSpPr>
            <p:spPr bwMode="gray">
              <a:xfrm>
                <a:off x="2715499" y="4823369"/>
                <a:ext cx="1443444" cy="591457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noFill/>
              <a:ln w="12700">
                <a:solidFill>
                  <a:schemeClr val="accent5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29" name="组合 57"/>
            <p:cNvGrpSpPr>
              <a:grpSpLocks/>
            </p:cNvGrpSpPr>
            <p:nvPr/>
          </p:nvGrpSpPr>
          <p:grpSpPr bwMode="auto">
            <a:xfrm>
              <a:off x="1789" y="2420"/>
              <a:ext cx="1076" cy="439"/>
              <a:chOff x="2868531" y="4791196"/>
              <a:chExt cx="1708454" cy="697298"/>
            </a:xfrm>
          </p:grpSpPr>
          <p:sp>
            <p:nvSpPr>
              <p:cNvPr id="133" name="Freeform 13"/>
              <p:cNvSpPr>
                <a:spLocks/>
              </p:cNvSpPr>
              <p:nvPr/>
            </p:nvSpPr>
            <p:spPr bwMode="gray">
              <a:xfrm>
                <a:off x="2868531" y="4791196"/>
                <a:ext cx="1708454" cy="697298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5">
                      <a:lumMod val="20000"/>
                      <a:lumOff val="80000"/>
                      <a:alpha val="7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n w="9525" algn="ctr">
                <a:solidFill>
                  <a:schemeClr val="accent5">
                    <a:alpha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4" name="Text Box 16"/>
              <p:cNvSpPr txBox="1">
                <a:spLocks noChangeArrowheads="1"/>
              </p:cNvSpPr>
              <p:nvPr/>
            </p:nvSpPr>
            <p:spPr bwMode="auto">
              <a:xfrm>
                <a:off x="3079816" y="4985636"/>
                <a:ext cx="1285884" cy="308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marL="622300" indent="-6223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latinLnBrk="1" hangingPunct="1">
                  <a:spcBef>
                    <a:spcPct val="20000"/>
                  </a:spcBef>
                </a:pPr>
                <a:r>
                  <a:rPr kumimoji="1" lang="zh-CN" altLang="en-US" sz="1400" b="1">
                    <a:latin typeface="微软雅黑" pitchFamily="34" charset="-122"/>
                    <a:ea typeface="微软雅黑" pitchFamily="34" charset="-122"/>
                  </a:rPr>
                  <a:t>卓越的团队</a:t>
                </a:r>
              </a:p>
            </p:txBody>
          </p:sp>
        </p:grpSp>
        <p:grpSp>
          <p:nvGrpSpPr>
            <p:cNvPr id="130" name="组合 61"/>
            <p:cNvGrpSpPr>
              <a:grpSpLocks/>
            </p:cNvGrpSpPr>
            <p:nvPr/>
          </p:nvGrpSpPr>
          <p:grpSpPr bwMode="auto">
            <a:xfrm>
              <a:off x="3054" y="2344"/>
              <a:ext cx="1077" cy="439"/>
              <a:chOff x="4876938" y="4670345"/>
              <a:chExt cx="1708454" cy="697298"/>
            </a:xfrm>
          </p:grpSpPr>
          <p:sp>
            <p:nvSpPr>
              <p:cNvPr id="131" name="Freeform 13"/>
              <p:cNvSpPr>
                <a:spLocks/>
              </p:cNvSpPr>
              <p:nvPr/>
            </p:nvSpPr>
            <p:spPr bwMode="gray">
              <a:xfrm>
                <a:off x="4876938" y="4670345"/>
                <a:ext cx="1708455" cy="697298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5">
                      <a:lumMod val="20000"/>
                      <a:lumOff val="80000"/>
                      <a:alpha val="7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n w="9525" algn="ctr">
                <a:solidFill>
                  <a:schemeClr val="accent5">
                    <a:alpha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2" name="Text Box 18"/>
              <p:cNvSpPr txBox="1">
                <a:spLocks noChangeArrowheads="1"/>
              </p:cNvSpPr>
              <p:nvPr/>
            </p:nvSpPr>
            <p:spPr bwMode="auto">
              <a:xfrm>
                <a:off x="5088224" y="4864785"/>
                <a:ext cx="1285883" cy="308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marL="622300" indent="-6223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latinLnBrk="1" hangingPunct="1">
                  <a:spcBef>
                    <a:spcPct val="20000"/>
                  </a:spcBef>
                </a:pPr>
                <a:r>
                  <a:rPr kumimoji="1" lang="zh-CN" altLang="en-US" sz="1400" b="1">
                    <a:latin typeface="微软雅黑" pitchFamily="34" charset="-122"/>
                    <a:ea typeface="微软雅黑" pitchFamily="34" charset="-122"/>
                  </a:rPr>
                  <a:t>有效地推广</a:t>
                </a:r>
              </a:p>
            </p:txBody>
          </p:sp>
        </p:grpSp>
      </p:grpSp>
      <p:grpSp>
        <p:nvGrpSpPr>
          <p:cNvPr id="139" name="Group 64"/>
          <p:cNvGrpSpPr>
            <a:grpSpLocks/>
          </p:cNvGrpSpPr>
          <p:nvPr/>
        </p:nvGrpSpPr>
        <p:grpSpPr bwMode="auto">
          <a:xfrm>
            <a:off x="-36512" y="2837284"/>
            <a:ext cx="2763837" cy="2176462"/>
            <a:chOff x="17" y="1689"/>
            <a:chExt cx="1741" cy="1371"/>
          </a:xfrm>
        </p:grpSpPr>
        <p:sp>
          <p:nvSpPr>
            <p:cNvPr id="140" name="Text Box 15"/>
            <p:cNvSpPr txBox="1">
              <a:spLocks noChangeArrowheads="1"/>
            </p:cNvSpPr>
            <p:nvPr/>
          </p:nvSpPr>
          <p:spPr bwMode="auto">
            <a:xfrm>
              <a:off x="17" y="1689"/>
              <a:ext cx="1260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与全国连锁经济型酒店和客栈的战略合作</a:t>
              </a:r>
            </a:p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与支付平台的合作</a:t>
              </a:r>
            </a:p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与媒体的合作</a:t>
              </a:r>
            </a:p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互联网行业丰富的资源</a:t>
              </a:r>
            </a:p>
          </p:txBody>
        </p:sp>
        <p:sp>
          <p:nvSpPr>
            <p:cNvPr id="141" name="Text Box 17"/>
            <p:cNvSpPr txBox="1">
              <a:spLocks noChangeArrowheads="1"/>
            </p:cNvSpPr>
            <p:nvPr/>
          </p:nvSpPr>
          <p:spPr bwMode="auto">
            <a:xfrm>
              <a:off x="800" y="2595"/>
              <a:ext cx="958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经验丰富</a:t>
              </a:r>
            </a:p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执行力强</a:t>
              </a:r>
            </a:p>
            <a:p>
              <a:pPr algn="r"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有创造力</a:t>
              </a:r>
              <a:r>
                <a:rPr kumimoji="1" lang="en-US" altLang="ko-KR" sz="1400"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1267" y="1742"/>
              <a:ext cx="16" cy="6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737" y="2623"/>
              <a:ext cx="16" cy="4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44" name="Group 63"/>
          <p:cNvGrpSpPr>
            <a:grpSpLocks/>
          </p:cNvGrpSpPr>
          <p:nvPr/>
        </p:nvGrpSpPr>
        <p:grpSpPr bwMode="auto">
          <a:xfrm>
            <a:off x="6567488" y="2811884"/>
            <a:ext cx="2511425" cy="2273300"/>
            <a:chOff x="4177" y="1673"/>
            <a:chExt cx="1582" cy="1432"/>
          </a:xfrm>
        </p:grpSpPr>
        <p:sp>
          <p:nvSpPr>
            <p:cNvPr id="145" name="Text Box 13"/>
            <p:cNvSpPr txBox="1">
              <a:spLocks noChangeArrowheads="1"/>
            </p:cNvSpPr>
            <p:nvPr/>
          </p:nvSpPr>
          <p:spPr bwMode="auto">
            <a:xfrm>
              <a:off x="4570" y="1673"/>
              <a:ext cx="1189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高质量的内容提供</a:t>
              </a:r>
            </a:p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特色和专注的产品</a:t>
              </a:r>
            </a:p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贴近用户需求的服务</a:t>
              </a:r>
            </a:p>
          </p:txBody>
        </p: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4177" y="2504"/>
              <a:ext cx="1286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快速积累核心用户群</a:t>
              </a:r>
            </a:p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快速增加访问流量</a:t>
              </a:r>
            </a:p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业内的品牌和知名度</a:t>
              </a:r>
            </a:p>
            <a:p>
              <a:pPr eaLnBrk="1" latinLnBrk="1" hangingPunct="1"/>
              <a:r>
                <a:rPr kumimoji="1" lang="zh-CN" altLang="en-US" sz="1400">
                  <a:latin typeface="微软雅黑" pitchFamily="34" charset="-122"/>
                  <a:ea typeface="微软雅黑" pitchFamily="34" charset="-122"/>
                </a:rPr>
                <a:t>卓有成效的活动</a:t>
              </a:r>
            </a:p>
          </p:txBody>
        </p:sp>
        <p:sp>
          <p:nvSpPr>
            <p:cNvPr id="147" name="矩形 146"/>
            <p:cNvSpPr/>
            <p:nvPr/>
          </p:nvSpPr>
          <p:spPr>
            <a:xfrm>
              <a:off x="4185" y="2553"/>
              <a:ext cx="16" cy="4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571" y="1712"/>
              <a:ext cx="16" cy="4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9" name="TextBox 148"/>
          <p:cNvSpPr txBox="1">
            <a:spLocks noChangeArrowheads="1"/>
          </p:cNvSpPr>
          <p:nvPr/>
        </p:nvSpPr>
        <p:spPr bwMode="auto">
          <a:xfrm>
            <a:off x="3927475" y="2921421"/>
            <a:ext cx="1357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成功的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核心因素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86" grpId="0" animBg="1"/>
      <p:bldP spid="90" grpId="0"/>
      <p:bldP spid="91" grpId="0" animBg="1"/>
      <p:bldP spid="14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17878</TotalTime>
  <Words>116</Words>
  <Application>Microsoft Office PowerPoint</Application>
  <PresentationFormat>全屏显示(4:3)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720</cp:revision>
  <dcterms:created xsi:type="dcterms:W3CDTF">2009-02-11T05:37:22Z</dcterms:created>
  <dcterms:modified xsi:type="dcterms:W3CDTF">2012-07-24T00:49:30Z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