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3298" y="822597"/>
            <a:ext cx="9144000" cy="571341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135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16" name="矩形 4"/>
          <p:cNvGrpSpPr>
            <a:grpSpLocks/>
          </p:cNvGrpSpPr>
          <p:nvPr/>
        </p:nvGrpSpPr>
        <p:grpSpPr bwMode="auto">
          <a:xfrm>
            <a:off x="-125290" y="706709"/>
            <a:ext cx="9394826" cy="792163"/>
            <a:chOff x="-81" y="-73"/>
            <a:chExt cx="5918" cy="499"/>
          </a:xfrm>
        </p:grpSpPr>
        <p:pic>
          <p:nvPicPr>
            <p:cNvPr id="17" name="矩形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1" y="-73"/>
              <a:ext cx="5918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9" name="矩形 21"/>
          <p:cNvGrpSpPr>
            <a:grpSpLocks/>
          </p:cNvGrpSpPr>
          <p:nvPr/>
        </p:nvGrpSpPr>
        <p:grpSpPr bwMode="auto">
          <a:xfrm>
            <a:off x="-125290" y="5881960"/>
            <a:ext cx="9394826" cy="787400"/>
            <a:chOff x="-81" y="3187"/>
            <a:chExt cx="5918" cy="496"/>
          </a:xfrm>
        </p:grpSpPr>
        <p:pic>
          <p:nvPicPr>
            <p:cNvPr id="20" name="矩形 2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1" y="3187"/>
              <a:ext cx="5918" cy="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 Box 7"/>
            <p:cNvSpPr txBox="1">
              <a:spLocks noChangeArrowheads="1"/>
            </p:cNvSpPr>
            <p:nvPr/>
          </p:nvSpPr>
          <p:spPr bwMode="auto">
            <a:xfrm>
              <a:off x="0" y="3259"/>
              <a:ext cx="576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22" name="组合 70"/>
          <p:cNvGrpSpPr>
            <a:grpSpLocks/>
          </p:cNvGrpSpPr>
          <p:nvPr/>
        </p:nvGrpSpPr>
        <p:grpSpPr bwMode="auto">
          <a:xfrm>
            <a:off x="3298" y="6035947"/>
            <a:ext cx="1763713" cy="406400"/>
            <a:chOff x="31357" y="6345239"/>
            <a:chExt cx="1764046" cy="406158"/>
          </a:xfrm>
        </p:grpSpPr>
        <p:sp>
          <p:nvSpPr>
            <p:cNvPr id="23" name="矩形 68"/>
            <p:cNvSpPr>
              <a:spLocks noChangeArrowheads="1"/>
            </p:cNvSpPr>
            <p:nvPr/>
          </p:nvSpPr>
          <p:spPr bwMode="auto">
            <a:xfrm>
              <a:off x="31357" y="6345239"/>
              <a:ext cx="641471" cy="366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24" name="矩形 69"/>
            <p:cNvSpPr>
              <a:spLocks noChangeArrowheads="1"/>
            </p:cNvSpPr>
            <p:nvPr/>
          </p:nvSpPr>
          <p:spPr bwMode="auto">
            <a:xfrm>
              <a:off x="696645" y="6384903"/>
              <a:ext cx="1098758" cy="366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ea typeface="微软雅黑" pitchFamily="34" charset="-122"/>
                </a:rPr>
                <a:t>Contents</a:t>
              </a:r>
              <a:endParaRPr lang="zh-CN" altLang="en-US">
                <a:ea typeface="微软雅黑" pitchFamily="34" charset="-122"/>
              </a:endParaRPr>
            </a:p>
          </p:txBody>
        </p:sp>
      </p:grpSp>
      <p:pic>
        <p:nvPicPr>
          <p:cNvPr id="25" name="矩形 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665" y="1517922"/>
            <a:ext cx="9601201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圆角矩形 10"/>
          <p:cNvGrpSpPr>
            <a:grpSpLocks/>
          </p:cNvGrpSpPr>
          <p:nvPr/>
        </p:nvGrpSpPr>
        <p:grpSpPr bwMode="auto">
          <a:xfrm>
            <a:off x="69973" y="1919560"/>
            <a:ext cx="9010650" cy="165100"/>
            <a:chOff x="42" y="691"/>
            <a:chExt cx="5676" cy="104"/>
          </a:xfrm>
        </p:grpSpPr>
        <p:pic>
          <p:nvPicPr>
            <p:cNvPr id="27" name="圆角矩形 1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" y="691"/>
              <a:ext cx="56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91" y="739"/>
              <a:ext cx="5578" cy="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062536" y="1606822"/>
            <a:ext cx="1025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spc="300" dirty="0">
                <a:latin typeface="微软雅黑" pitchFamily="34" charset="-122"/>
                <a:ea typeface="微软雅黑" pitchFamily="34" charset="-122"/>
              </a:rPr>
              <a:t>概  述</a:t>
            </a:r>
          </a:p>
        </p:txBody>
      </p:sp>
      <p:pic>
        <p:nvPicPr>
          <p:cNvPr id="30" name="矩形 12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665" y="2779985"/>
            <a:ext cx="9601201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圆角矩形 13"/>
          <p:cNvGrpSpPr>
            <a:grpSpLocks/>
          </p:cNvGrpSpPr>
          <p:nvPr/>
        </p:nvGrpSpPr>
        <p:grpSpPr bwMode="auto">
          <a:xfrm>
            <a:off x="69973" y="3181622"/>
            <a:ext cx="9010650" cy="165100"/>
            <a:chOff x="42" y="1486"/>
            <a:chExt cx="5676" cy="104"/>
          </a:xfrm>
        </p:grpSpPr>
        <p:pic>
          <p:nvPicPr>
            <p:cNvPr id="32" name="圆角矩形 13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" y="1486"/>
              <a:ext cx="56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91" y="1532"/>
              <a:ext cx="5578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34" name="矩形 14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665" y="3407047"/>
            <a:ext cx="9601201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圆角矩形 15"/>
          <p:cNvGrpSpPr>
            <a:grpSpLocks/>
          </p:cNvGrpSpPr>
          <p:nvPr/>
        </p:nvGrpSpPr>
        <p:grpSpPr bwMode="auto">
          <a:xfrm>
            <a:off x="69973" y="3810272"/>
            <a:ext cx="9010650" cy="163513"/>
            <a:chOff x="42" y="1882"/>
            <a:chExt cx="5676" cy="103"/>
          </a:xfrm>
        </p:grpSpPr>
        <p:pic>
          <p:nvPicPr>
            <p:cNvPr id="49" name="圆角矩形 15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" y="1882"/>
              <a:ext cx="5676" cy="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Text Box 17"/>
            <p:cNvSpPr txBox="1">
              <a:spLocks noChangeArrowheads="1"/>
            </p:cNvSpPr>
            <p:nvPr/>
          </p:nvSpPr>
          <p:spPr bwMode="auto">
            <a:xfrm>
              <a:off x="91" y="1929"/>
              <a:ext cx="5578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3148136" y="3497535"/>
            <a:ext cx="2854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spc="300" dirty="0">
                <a:latin typeface="微软雅黑" pitchFamily="34" charset="-122"/>
                <a:ea typeface="微软雅黑" pitchFamily="34" charset="-122"/>
              </a:rPr>
              <a:t>业务流程优化及特点</a:t>
            </a:r>
          </a:p>
        </p:txBody>
      </p:sp>
      <p:pic>
        <p:nvPicPr>
          <p:cNvPr id="52" name="矩形 17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665" y="4042047"/>
            <a:ext cx="9601201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圆角矩形 18"/>
          <p:cNvGrpSpPr>
            <a:grpSpLocks/>
          </p:cNvGrpSpPr>
          <p:nvPr/>
        </p:nvGrpSpPr>
        <p:grpSpPr bwMode="auto">
          <a:xfrm>
            <a:off x="69973" y="4437335"/>
            <a:ext cx="9010650" cy="165100"/>
            <a:chOff x="42" y="2277"/>
            <a:chExt cx="5676" cy="104"/>
          </a:xfrm>
        </p:grpSpPr>
        <p:pic>
          <p:nvPicPr>
            <p:cNvPr id="54" name="圆角矩形 1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" y="2277"/>
              <a:ext cx="56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Text Box 22"/>
            <p:cNvSpPr txBox="1">
              <a:spLocks noChangeArrowheads="1"/>
            </p:cNvSpPr>
            <p:nvPr/>
          </p:nvSpPr>
          <p:spPr bwMode="auto">
            <a:xfrm>
              <a:off x="91" y="2325"/>
              <a:ext cx="5578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56" name="矩形 19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665" y="4669110"/>
            <a:ext cx="9601201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" name="圆角矩形 20"/>
          <p:cNvGrpSpPr>
            <a:grpSpLocks/>
          </p:cNvGrpSpPr>
          <p:nvPr/>
        </p:nvGrpSpPr>
        <p:grpSpPr bwMode="auto">
          <a:xfrm>
            <a:off x="69973" y="5070747"/>
            <a:ext cx="9010650" cy="165100"/>
            <a:chOff x="42" y="2676"/>
            <a:chExt cx="5676" cy="104"/>
          </a:xfrm>
        </p:grpSpPr>
        <p:pic>
          <p:nvPicPr>
            <p:cNvPr id="58" name="圆角矩形 20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" y="2676"/>
              <a:ext cx="56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Text Box 26"/>
            <p:cNvSpPr txBox="1">
              <a:spLocks noChangeArrowheads="1"/>
            </p:cNvSpPr>
            <p:nvPr/>
          </p:nvSpPr>
          <p:spPr bwMode="auto">
            <a:xfrm>
              <a:off x="91" y="2722"/>
              <a:ext cx="5578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60" name="矩形 21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665" y="5302522"/>
            <a:ext cx="9601201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" name="圆角矩形 22"/>
          <p:cNvGrpSpPr>
            <a:grpSpLocks/>
          </p:cNvGrpSpPr>
          <p:nvPr/>
        </p:nvGrpSpPr>
        <p:grpSpPr bwMode="auto">
          <a:xfrm>
            <a:off x="69973" y="5699397"/>
            <a:ext cx="9010650" cy="165100"/>
            <a:chOff x="42" y="3072"/>
            <a:chExt cx="5676" cy="104"/>
          </a:xfrm>
        </p:grpSpPr>
        <p:pic>
          <p:nvPicPr>
            <p:cNvPr id="62" name="圆角矩形 2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" y="3072"/>
              <a:ext cx="56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Text Box 30"/>
            <p:cNvSpPr txBox="1">
              <a:spLocks noChangeArrowheads="1"/>
            </p:cNvSpPr>
            <p:nvPr/>
          </p:nvSpPr>
          <p:spPr bwMode="auto">
            <a:xfrm>
              <a:off x="91" y="3118"/>
              <a:ext cx="5578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64" name="矩形 23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665" y="2151335"/>
            <a:ext cx="9601201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5" name="圆角矩形 24"/>
          <p:cNvGrpSpPr>
            <a:grpSpLocks/>
          </p:cNvGrpSpPr>
          <p:nvPr/>
        </p:nvGrpSpPr>
        <p:grpSpPr bwMode="auto">
          <a:xfrm>
            <a:off x="69973" y="2554560"/>
            <a:ext cx="9010650" cy="163512"/>
            <a:chOff x="42" y="1091"/>
            <a:chExt cx="5676" cy="103"/>
          </a:xfrm>
        </p:grpSpPr>
        <p:pic>
          <p:nvPicPr>
            <p:cNvPr id="66" name="圆角矩形 2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" y="1091"/>
              <a:ext cx="5676" cy="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" name="Text Box 34"/>
            <p:cNvSpPr txBox="1">
              <a:spLocks noChangeArrowheads="1"/>
            </p:cNvSpPr>
            <p:nvPr/>
          </p:nvSpPr>
          <p:spPr bwMode="auto">
            <a:xfrm>
              <a:off x="91" y="1136"/>
              <a:ext cx="5578" cy="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3084636" y="2237060"/>
            <a:ext cx="2981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spc="300" dirty="0">
                <a:latin typeface="微软雅黑" pitchFamily="34" charset="-122"/>
                <a:ea typeface="微软雅黑" pitchFamily="34" charset="-122"/>
              </a:rPr>
              <a:t>项目背景和建设组织</a:t>
            </a: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3891086" y="2867297"/>
            <a:ext cx="1368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spc="300" dirty="0">
                <a:latin typeface="微软雅黑" pitchFamily="34" charset="-122"/>
                <a:ea typeface="微软雅黑" pitchFamily="34" charset="-122"/>
              </a:rPr>
              <a:t>基础工作</a:t>
            </a: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3579936" y="4127772"/>
            <a:ext cx="1990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spc="300" dirty="0">
                <a:latin typeface="微软雅黑" pitchFamily="34" charset="-122"/>
                <a:ea typeface="微软雅黑" pitchFamily="34" charset="-122"/>
              </a:rPr>
              <a:t>投资完成情况</a:t>
            </a: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3878386" y="4759597"/>
            <a:ext cx="1393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spc="300" dirty="0">
                <a:latin typeface="微软雅黑" pitchFamily="34" charset="-122"/>
                <a:ea typeface="微软雅黑" pitchFamily="34" charset="-122"/>
              </a:rPr>
              <a:t>存在问题</a:t>
            </a:r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2690936" y="5389835"/>
            <a:ext cx="3768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spc="300" dirty="0">
                <a:latin typeface="微软雅黑" pitchFamily="34" charset="-122"/>
                <a:ea typeface="微软雅黑" pitchFamily="34" charset="-122"/>
              </a:rPr>
              <a:t>经验体会和下一步工作计划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18" presetClass="entr" presetSubtype="3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3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3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3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3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3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300"/>
                            </p:stCondLst>
                            <p:childTnLst>
                              <p:par>
                                <p:cTn id="8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1" grpId="0"/>
      <p:bldP spid="68" grpId="0"/>
      <p:bldP spid="69" grpId="0"/>
      <p:bldP spid="70" grpId="0"/>
      <p:bldP spid="71" grpId="0"/>
      <p:bldP spid="7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17683</TotalTime>
  <Words>27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701</cp:revision>
  <dcterms:created xsi:type="dcterms:W3CDTF">2009-02-11T05:37:22Z</dcterms:created>
  <dcterms:modified xsi:type="dcterms:W3CDTF">2012-07-24T00:40:30Z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