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 bwMode="auto">
          <a:xfrm>
            <a:off x="285750" y="1160239"/>
            <a:ext cx="8572500" cy="4645025"/>
          </a:xfrm>
          <a:prstGeom prst="roundRect">
            <a:avLst>
              <a:gd name="adj" fmla="val 5085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222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6" name="组合 16"/>
          <p:cNvGrpSpPr>
            <a:grpSpLocks/>
          </p:cNvGrpSpPr>
          <p:nvPr/>
        </p:nvGrpSpPr>
        <p:grpSpPr bwMode="auto">
          <a:xfrm>
            <a:off x="595313" y="1033239"/>
            <a:ext cx="1871662" cy="466725"/>
            <a:chOff x="595285" y="670140"/>
            <a:chExt cx="1872343" cy="466498"/>
          </a:xfrm>
        </p:grpSpPr>
        <p:grpSp>
          <p:nvGrpSpPr>
            <p:cNvPr id="17" name="五边形 5"/>
            <p:cNvGrpSpPr>
              <a:grpSpLocks/>
            </p:cNvGrpSpPr>
            <p:nvPr/>
          </p:nvGrpSpPr>
          <p:grpSpPr bwMode="auto">
            <a:xfrm>
              <a:off x="469318" y="555007"/>
              <a:ext cx="2122180" cy="712885"/>
              <a:chOff x="469392" y="554736"/>
              <a:chExt cx="2121408" cy="713232"/>
            </a:xfrm>
          </p:grpSpPr>
          <p:pic>
            <p:nvPicPr>
              <p:cNvPr id="19" name="五边形 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392" y="554736"/>
                <a:ext cx="2121408" cy="713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Text Box 25"/>
              <p:cNvSpPr txBox="1">
                <a:spLocks noChangeArrowheads="1"/>
              </p:cNvSpPr>
              <p:nvPr/>
            </p:nvSpPr>
            <p:spPr bwMode="auto">
              <a:xfrm>
                <a:off x="595313" y="669925"/>
                <a:ext cx="1754980" cy="466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8" name="TextBox 18"/>
            <p:cNvSpPr txBox="1">
              <a:spLocks noChangeArrowheads="1"/>
            </p:cNvSpPr>
            <p:nvPr/>
          </p:nvSpPr>
          <p:spPr bwMode="auto">
            <a:xfrm>
              <a:off x="785813" y="684213"/>
              <a:ext cx="130175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经验体会</a:t>
              </a:r>
            </a:p>
          </p:txBody>
        </p:sp>
      </p:grpSp>
      <p:sp>
        <p:nvSpPr>
          <p:cNvPr id="21" name="Oval 49"/>
          <p:cNvSpPr>
            <a:spLocks noChangeArrowheads="1"/>
          </p:cNvSpPr>
          <p:nvPr/>
        </p:nvSpPr>
        <p:spPr bwMode="gray">
          <a:xfrm>
            <a:off x="3444875" y="2363564"/>
            <a:ext cx="2459038" cy="2459038"/>
          </a:xfrm>
          <a:prstGeom prst="ellipse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2" name="Oval 49"/>
          <p:cNvSpPr>
            <a:spLocks noChangeArrowheads="1"/>
          </p:cNvSpPr>
          <p:nvPr/>
        </p:nvSpPr>
        <p:spPr bwMode="gray">
          <a:xfrm>
            <a:off x="3136900" y="2055589"/>
            <a:ext cx="3074988" cy="3074988"/>
          </a:xfrm>
          <a:prstGeom prst="ellipse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3" name="Freeform 45"/>
          <p:cNvGrpSpPr>
            <a:grpSpLocks/>
          </p:cNvGrpSpPr>
          <p:nvPr/>
        </p:nvGrpSpPr>
        <p:grpSpPr bwMode="auto">
          <a:xfrm>
            <a:off x="1682750" y="1569814"/>
            <a:ext cx="2992438" cy="1987550"/>
            <a:chOff x="1060" y="760"/>
            <a:chExt cx="1885" cy="1252"/>
          </a:xfrm>
        </p:grpSpPr>
        <p:pic>
          <p:nvPicPr>
            <p:cNvPr id="24" name="Freeform 4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060" y="760"/>
              <a:ext cx="1885" cy="1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 Box 8"/>
            <p:cNvSpPr txBox="1">
              <a:spLocks noChangeArrowheads="1"/>
            </p:cNvSpPr>
            <p:nvPr/>
          </p:nvSpPr>
          <p:spPr bwMode="auto">
            <a:xfrm>
              <a:off x="1093" y="792"/>
              <a:ext cx="1793" cy="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6" name="Freeform 46"/>
          <p:cNvGrpSpPr>
            <a:grpSpLocks/>
          </p:cNvGrpSpPr>
          <p:nvPr/>
        </p:nvGrpSpPr>
        <p:grpSpPr bwMode="auto">
          <a:xfrm>
            <a:off x="4711700" y="1569814"/>
            <a:ext cx="2994025" cy="1987550"/>
            <a:chOff x="2968" y="760"/>
            <a:chExt cx="1886" cy="1252"/>
          </a:xfrm>
        </p:grpSpPr>
        <p:pic>
          <p:nvPicPr>
            <p:cNvPr id="27" name="Freeform 4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8" y="760"/>
              <a:ext cx="1886" cy="1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 Box 11"/>
            <p:cNvSpPr txBox="1">
              <a:spLocks noChangeArrowheads="1"/>
            </p:cNvSpPr>
            <p:nvPr/>
          </p:nvSpPr>
          <p:spPr bwMode="auto">
            <a:xfrm>
              <a:off x="3002" y="792"/>
              <a:ext cx="1793" cy="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9" name="Freeform 47"/>
          <p:cNvGrpSpPr>
            <a:grpSpLocks/>
          </p:cNvGrpSpPr>
          <p:nvPr/>
        </p:nvGrpSpPr>
        <p:grpSpPr bwMode="auto">
          <a:xfrm>
            <a:off x="1682750" y="3624039"/>
            <a:ext cx="2992438" cy="1993900"/>
            <a:chOff x="1060" y="2054"/>
            <a:chExt cx="1885" cy="1256"/>
          </a:xfrm>
        </p:grpSpPr>
        <p:pic>
          <p:nvPicPr>
            <p:cNvPr id="30" name="Freeform 4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060" y="2054"/>
              <a:ext cx="1885" cy="1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 Box 14"/>
            <p:cNvSpPr txBox="1">
              <a:spLocks noChangeArrowheads="1"/>
            </p:cNvSpPr>
            <p:nvPr/>
          </p:nvSpPr>
          <p:spPr bwMode="auto">
            <a:xfrm>
              <a:off x="1093" y="2087"/>
              <a:ext cx="1793" cy="1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2" name="Freeform 48"/>
          <p:cNvGrpSpPr>
            <a:grpSpLocks/>
          </p:cNvGrpSpPr>
          <p:nvPr/>
        </p:nvGrpSpPr>
        <p:grpSpPr bwMode="auto">
          <a:xfrm>
            <a:off x="4711700" y="3624039"/>
            <a:ext cx="2994025" cy="1993900"/>
            <a:chOff x="2968" y="2054"/>
            <a:chExt cx="1886" cy="1256"/>
          </a:xfrm>
        </p:grpSpPr>
        <p:pic>
          <p:nvPicPr>
            <p:cNvPr id="33" name="Freeform 4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8" y="2054"/>
              <a:ext cx="1886" cy="1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 Box 17"/>
            <p:cNvSpPr txBox="1">
              <a:spLocks noChangeArrowheads="1"/>
            </p:cNvSpPr>
            <p:nvPr/>
          </p:nvSpPr>
          <p:spPr bwMode="auto">
            <a:xfrm>
              <a:off x="3002" y="2087"/>
              <a:ext cx="1793" cy="1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35" name="Text Box 50"/>
          <p:cNvSpPr txBox="1">
            <a:spLocks noChangeArrowheads="1"/>
          </p:cNvSpPr>
          <p:nvPr/>
        </p:nvSpPr>
        <p:spPr bwMode="gray">
          <a:xfrm>
            <a:off x="1935163" y="1838102"/>
            <a:ext cx="244792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始终坚持各级一把手工程，信息部门搭台、业务部门唱主角，全员参与，周密计划，严明纪律，建立强大的执行力保障。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72"/>
          <p:cNvSpPr>
            <a:spLocks noChangeArrowheads="1"/>
          </p:cNvSpPr>
          <p:nvPr/>
        </p:nvSpPr>
        <p:spPr bwMode="auto">
          <a:xfrm>
            <a:off x="4964113" y="1838102"/>
            <a:ext cx="244792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始终以提高综合管理水平作为准绳和核心，坚定推进先进管理思想、管理模式、管理流程的学习、消化、引入和应用。</a:t>
            </a:r>
          </a:p>
        </p:txBody>
      </p:sp>
      <p:sp>
        <p:nvSpPr>
          <p:cNvPr id="37" name="矩形 73"/>
          <p:cNvSpPr>
            <a:spLocks noChangeArrowheads="1"/>
          </p:cNvSpPr>
          <p:nvPr/>
        </p:nvSpPr>
        <p:spPr bwMode="auto">
          <a:xfrm>
            <a:off x="1935163" y="4043139"/>
            <a:ext cx="244792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坚持“实用为主”的原则，将业务流程再造和管理模式的设计作为首要任务，灵活运用</a:t>
            </a:r>
            <a:r>
              <a:rPr lang="en-US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ERP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技术平台服务于生产经营。</a:t>
            </a:r>
          </a:p>
        </p:txBody>
      </p:sp>
      <p:sp>
        <p:nvSpPr>
          <p:cNvPr id="38" name="矩形 74"/>
          <p:cNvSpPr>
            <a:spLocks noChangeArrowheads="1"/>
          </p:cNvSpPr>
          <p:nvPr/>
        </p:nvSpPr>
        <p:spPr bwMode="auto">
          <a:xfrm>
            <a:off x="4964113" y="4025677"/>
            <a:ext cx="2447925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始终坚持“贵在应用”，建立健全管理制度，促进全员认同并自觉执行，使</a:t>
            </a:r>
            <a:r>
              <a:rPr lang="en-US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ERP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在公司经营管理中有效发挥作用。</a:t>
            </a:r>
          </a:p>
        </p:txBody>
      </p:sp>
      <p:sp>
        <p:nvSpPr>
          <p:cNvPr id="39" name="Oval 49"/>
          <p:cNvSpPr>
            <a:spLocks noChangeArrowheads="1"/>
          </p:cNvSpPr>
          <p:nvPr/>
        </p:nvSpPr>
        <p:spPr bwMode="gray">
          <a:xfrm>
            <a:off x="4097338" y="3017614"/>
            <a:ext cx="1152525" cy="1150938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35" grpId="0"/>
      <p:bldP spid="36" grpId="0"/>
      <p:bldP spid="37" grpId="0"/>
      <p:bldP spid="38" grpId="0"/>
      <p:bldP spid="3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17883</TotalTime>
  <Words>119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722</cp:revision>
  <dcterms:created xsi:type="dcterms:W3CDTF">2009-02-11T05:37:22Z</dcterms:created>
  <dcterms:modified xsi:type="dcterms:W3CDTF">2012-07-24T01:39:43Z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