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rc 19"/>
          <p:cNvSpPr>
            <a:spLocks/>
          </p:cNvSpPr>
          <p:nvPr/>
        </p:nvSpPr>
        <p:spPr bwMode="gray">
          <a:xfrm rot="16200000">
            <a:off x="2526804" y="1795934"/>
            <a:ext cx="1628775" cy="3825875"/>
          </a:xfrm>
          <a:custGeom>
            <a:avLst/>
            <a:gdLst>
              <a:gd name="T0" fmla="*/ 1258530 w 43200"/>
              <a:gd name="T1" fmla="*/ 3516351 h 43200"/>
              <a:gd name="T2" fmla="*/ 1449233 w 43200"/>
              <a:gd name="T3" fmla="*/ 3111092 h 43200"/>
              <a:gd name="T4" fmla="*/ 814388 w 43200"/>
              <a:gd name="T5" fmla="*/ 1912937 h 43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lnTo>
                  <a:pt x="33380" y="39705"/>
                </a:lnTo>
                <a:close/>
              </a:path>
            </a:pathLst>
          </a:custGeom>
          <a:solidFill>
            <a:srgbClr val="106A3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Text Box 20"/>
          <p:cNvSpPr txBox="1">
            <a:spLocks noChangeArrowheads="1"/>
          </p:cNvSpPr>
          <p:nvPr/>
        </p:nvSpPr>
        <p:spPr bwMode="auto">
          <a:xfrm>
            <a:off x="2629991" y="3140547"/>
            <a:ext cx="652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i="0">
                <a:solidFill>
                  <a:srgbClr val="1C1C1C"/>
                </a:solidFill>
                <a:ea typeface="宋体" charset="-122"/>
              </a:rPr>
              <a:t>70%</a:t>
            </a:r>
          </a:p>
        </p:txBody>
      </p:sp>
      <p:sp>
        <p:nvSpPr>
          <p:cNvPr id="70" name="Arc 21"/>
          <p:cNvSpPr>
            <a:spLocks/>
          </p:cNvSpPr>
          <p:nvPr/>
        </p:nvSpPr>
        <p:spPr bwMode="gray">
          <a:xfrm rot="16200000">
            <a:off x="2745879" y="1768947"/>
            <a:ext cx="1300162" cy="36814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B0D795"/>
              </a:gs>
              <a:gs pos="100000">
                <a:srgbClr val="B0D795">
                  <a:gamma/>
                  <a:tint val="51373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Arc 22"/>
          <p:cNvSpPr>
            <a:spLocks/>
          </p:cNvSpPr>
          <p:nvPr/>
        </p:nvSpPr>
        <p:spPr bwMode="ltGray">
          <a:xfrm rot="16200000">
            <a:off x="2642691" y="1907059"/>
            <a:ext cx="1301750" cy="35496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E4D578">
                  <a:gamma/>
                  <a:tint val="51373"/>
                  <a:invGamma/>
                </a:srgbClr>
              </a:gs>
              <a:gs pos="100000">
                <a:srgbClr val="E4D578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Arc 23"/>
          <p:cNvSpPr>
            <a:spLocks/>
          </p:cNvSpPr>
          <p:nvPr/>
        </p:nvSpPr>
        <p:spPr bwMode="gray">
          <a:xfrm rot="16200000">
            <a:off x="2577604" y="1954684"/>
            <a:ext cx="1335087" cy="342741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9590D4"/>
              </a:gs>
              <a:gs pos="100000">
                <a:srgbClr val="9590D4">
                  <a:gamma/>
                  <a:shade val="63529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Text Box 24"/>
          <p:cNvSpPr txBox="1">
            <a:spLocks noChangeArrowheads="1"/>
          </p:cNvSpPr>
          <p:nvPr/>
        </p:nvSpPr>
        <p:spPr bwMode="auto">
          <a:xfrm>
            <a:off x="4198441" y="3758084"/>
            <a:ext cx="579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 i="0">
                <a:solidFill>
                  <a:srgbClr val="1C1C1C"/>
                </a:solidFill>
                <a:ea typeface="宋体" charset="-122"/>
              </a:rPr>
              <a:t>10%</a:t>
            </a:r>
          </a:p>
        </p:txBody>
      </p:sp>
      <p:sp>
        <p:nvSpPr>
          <p:cNvPr id="74" name="Text Box 25"/>
          <p:cNvSpPr txBox="1">
            <a:spLocks noChangeArrowheads="1"/>
          </p:cNvSpPr>
          <p:nvPr/>
        </p:nvSpPr>
        <p:spPr bwMode="auto">
          <a:xfrm>
            <a:off x="4669929" y="3469159"/>
            <a:ext cx="506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 i="0">
                <a:solidFill>
                  <a:srgbClr val="1C1C1C"/>
                </a:solidFill>
                <a:ea typeface="宋体" charset="-122"/>
              </a:rPr>
              <a:t>5%</a:t>
            </a:r>
          </a:p>
        </p:txBody>
      </p:sp>
      <p:sp>
        <p:nvSpPr>
          <p:cNvPr id="75" name="Line 26"/>
          <p:cNvSpPr>
            <a:spLocks noChangeShapeType="1"/>
          </p:cNvSpPr>
          <p:nvPr/>
        </p:nvSpPr>
        <p:spPr bwMode="ltGray">
          <a:xfrm>
            <a:off x="5065216" y="3883497"/>
            <a:ext cx="0" cy="17303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Line 27"/>
          <p:cNvSpPr>
            <a:spLocks noChangeShapeType="1"/>
          </p:cNvSpPr>
          <p:nvPr/>
        </p:nvSpPr>
        <p:spPr bwMode="ltGray">
          <a:xfrm>
            <a:off x="4669929" y="4126384"/>
            <a:ext cx="3175" cy="161925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Line 28"/>
          <p:cNvSpPr>
            <a:spLocks noChangeShapeType="1"/>
          </p:cNvSpPr>
          <p:nvPr/>
        </p:nvSpPr>
        <p:spPr bwMode="gray">
          <a:xfrm flipH="1">
            <a:off x="2560141" y="3648547"/>
            <a:ext cx="955675" cy="7826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Arc 29"/>
          <p:cNvSpPr>
            <a:spLocks/>
          </p:cNvSpPr>
          <p:nvPr/>
        </p:nvSpPr>
        <p:spPr bwMode="gray">
          <a:xfrm rot="16200000">
            <a:off x="2598241" y="1551460"/>
            <a:ext cx="1666875" cy="4273550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rgbClr val="6CD2C1">
                  <a:gamma/>
                  <a:shade val="51373"/>
                  <a:invGamma/>
                </a:srgbClr>
              </a:gs>
              <a:gs pos="100000">
                <a:srgbClr val="6CD2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Freeform 30"/>
          <p:cNvSpPr>
            <a:spLocks/>
          </p:cNvSpPr>
          <p:nvPr/>
        </p:nvSpPr>
        <p:spPr bwMode="gray">
          <a:xfrm>
            <a:off x="5397004" y="3137372"/>
            <a:ext cx="211137" cy="279400"/>
          </a:xfrm>
          <a:custGeom>
            <a:avLst/>
            <a:gdLst>
              <a:gd name="T0" fmla="*/ 199158 w 141"/>
              <a:gd name="T1" fmla="*/ 108155 h 186"/>
              <a:gd name="T2" fmla="*/ 211137 w 141"/>
              <a:gd name="T3" fmla="*/ 241846 h 186"/>
              <a:gd name="T4" fmla="*/ 22461 w 141"/>
              <a:gd name="T5" fmla="*/ 279400 h 186"/>
              <a:gd name="T6" fmla="*/ 0 w 141"/>
              <a:gd name="T7" fmla="*/ 0 h 186"/>
              <a:gd name="T8" fmla="*/ 199158 w 141"/>
              <a:gd name="T9" fmla="*/ 108155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rgbClr val="6CD2C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Arc 31"/>
          <p:cNvSpPr>
            <a:spLocks/>
          </p:cNvSpPr>
          <p:nvPr/>
        </p:nvSpPr>
        <p:spPr bwMode="ltGray">
          <a:xfrm rot="16200000">
            <a:off x="2612529" y="1392709"/>
            <a:ext cx="1657350" cy="427672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rgbClr val="6CD2C1"/>
              </a:gs>
              <a:gs pos="100000">
                <a:srgbClr val="6CD2C1">
                  <a:gamma/>
                  <a:tint val="5098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FF5050"/>
                </a:solidFill>
                <a:round/>
                <a:headEnd type="triangle" w="med" len="med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Text Box 32"/>
          <p:cNvSpPr txBox="1">
            <a:spLocks noChangeArrowheads="1"/>
          </p:cNvSpPr>
          <p:nvPr/>
        </p:nvSpPr>
        <p:spPr bwMode="auto">
          <a:xfrm>
            <a:off x="2361704" y="2981797"/>
            <a:ext cx="8842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4D4D4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i="0">
                <a:ea typeface="宋体" charset="-122"/>
              </a:rPr>
              <a:t>60%</a:t>
            </a:r>
          </a:p>
        </p:txBody>
      </p:sp>
      <p:cxnSp>
        <p:nvCxnSpPr>
          <p:cNvPr id="82" name="AutoShape 33"/>
          <p:cNvCxnSpPr>
            <a:cxnSpLocks noChangeShapeType="1"/>
            <a:stCxn id="88" idx="1"/>
            <a:endCxn id="81" idx="3"/>
          </p:cNvCxnSpPr>
          <p:nvPr/>
        </p:nvCxnSpPr>
        <p:spPr bwMode="auto">
          <a:xfrm rot="10800000" flipV="1">
            <a:off x="3245941" y="2475384"/>
            <a:ext cx="3113088" cy="704850"/>
          </a:xfrm>
          <a:prstGeom prst="bentConnector3">
            <a:avLst>
              <a:gd name="adj1" fmla="val 50028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AutoShape 34"/>
          <p:cNvCxnSpPr>
            <a:cxnSpLocks noChangeShapeType="1"/>
            <a:endCxn id="74" idx="3"/>
          </p:cNvCxnSpPr>
          <p:nvPr/>
        </p:nvCxnSpPr>
        <p:spPr bwMode="auto">
          <a:xfrm rot="10800000">
            <a:off x="5176341" y="3621559"/>
            <a:ext cx="1436688" cy="373063"/>
          </a:xfrm>
          <a:prstGeom prst="bentConnector3">
            <a:avLst>
              <a:gd name="adj1" fmla="val 7687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4" name="Text Box 35"/>
          <p:cNvSpPr txBox="1">
            <a:spLocks noChangeArrowheads="1"/>
          </p:cNvSpPr>
          <p:nvPr/>
        </p:nvSpPr>
        <p:spPr bwMode="auto">
          <a:xfrm>
            <a:off x="3320554" y="3864447"/>
            <a:ext cx="625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 i="0">
                <a:solidFill>
                  <a:srgbClr val="1C1C1C"/>
                </a:solidFill>
                <a:ea typeface="宋体" charset="-122"/>
              </a:rPr>
              <a:t>25%</a:t>
            </a: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2093416" y="1484784"/>
            <a:ext cx="53165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 i="0"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86" name="Group 37"/>
          <p:cNvGrpSpPr>
            <a:grpSpLocks/>
          </p:cNvGrpSpPr>
          <p:nvPr/>
        </p:nvGrpSpPr>
        <p:grpSpPr bwMode="auto">
          <a:xfrm>
            <a:off x="6359029" y="2275359"/>
            <a:ext cx="1912937" cy="455613"/>
            <a:chOff x="816" y="2304"/>
            <a:chExt cx="1440" cy="448"/>
          </a:xfrm>
        </p:grpSpPr>
        <p:sp>
          <p:nvSpPr>
            <p:cNvPr id="87" name="Freeform 3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Rectangle 3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6CD2C1">
                    <a:gamma/>
                    <a:shade val="75686"/>
                    <a:invGamma/>
                  </a:srgbClr>
                </a:gs>
                <a:gs pos="100000">
                  <a:srgbClr val="6CD2C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EDF9F0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</p:grpSp>
      <p:grpSp>
        <p:nvGrpSpPr>
          <p:cNvPr id="89" name="Group 40"/>
          <p:cNvGrpSpPr>
            <a:grpSpLocks/>
          </p:cNvGrpSpPr>
          <p:nvPr/>
        </p:nvGrpSpPr>
        <p:grpSpPr bwMode="auto">
          <a:xfrm>
            <a:off x="6403479" y="3712047"/>
            <a:ext cx="1912937" cy="455612"/>
            <a:chOff x="816" y="2304"/>
            <a:chExt cx="1440" cy="448"/>
          </a:xfrm>
        </p:grpSpPr>
        <p:sp>
          <p:nvSpPr>
            <p:cNvPr id="90" name="Freeform 4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Rectangle 4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B0D795">
                    <a:gamma/>
                    <a:shade val="81961"/>
                    <a:invGamma/>
                  </a:srgbClr>
                </a:gs>
                <a:gs pos="100000">
                  <a:srgbClr val="B0D795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EDF9F0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</p:grpSp>
      <p:grpSp>
        <p:nvGrpSpPr>
          <p:cNvPr id="92" name="Group 43"/>
          <p:cNvGrpSpPr>
            <a:grpSpLocks/>
          </p:cNvGrpSpPr>
          <p:nvPr/>
        </p:nvGrpSpPr>
        <p:grpSpPr bwMode="auto">
          <a:xfrm>
            <a:off x="5971679" y="4934422"/>
            <a:ext cx="1912937" cy="454025"/>
            <a:chOff x="816" y="2304"/>
            <a:chExt cx="1440" cy="448"/>
          </a:xfrm>
        </p:grpSpPr>
        <p:sp>
          <p:nvSpPr>
            <p:cNvPr id="93" name="Freeform 4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4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E4D578">
                    <a:gamma/>
                    <a:shade val="81961"/>
                    <a:invGamma/>
                  </a:srgbClr>
                </a:gs>
                <a:gs pos="100000">
                  <a:srgbClr val="E4D57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EDF9F0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</p:grpSp>
      <p:grpSp>
        <p:nvGrpSpPr>
          <p:cNvPr id="95" name="Group 46"/>
          <p:cNvGrpSpPr>
            <a:grpSpLocks/>
          </p:cNvGrpSpPr>
          <p:nvPr/>
        </p:nvGrpSpPr>
        <p:grpSpPr bwMode="auto">
          <a:xfrm>
            <a:off x="1302841" y="5077297"/>
            <a:ext cx="1912938" cy="455612"/>
            <a:chOff x="816" y="2304"/>
            <a:chExt cx="1440" cy="448"/>
          </a:xfrm>
        </p:grpSpPr>
        <p:sp>
          <p:nvSpPr>
            <p:cNvPr id="96" name="Freeform 47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Rectangle 4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9590D4">
                    <a:gamma/>
                    <a:shade val="57647"/>
                    <a:invGamma/>
                  </a:srgbClr>
                </a:gs>
                <a:gs pos="100000">
                  <a:srgbClr val="9590D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EDF9F0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</p:grpSp>
      <p:cxnSp>
        <p:nvCxnSpPr>
          <p:cNvPr id="98" name="AutoShape 49"/>
          <p:cNvCxnSpPr>
            <a:cxnSpLocks noChangeShapeType="1"/>
          </p:cNvCxnSpPr>
          <p:nvPr/>
        </p:nvCxnSpPr>
        <p:spPr bwMode="auto">
          <a:xfrm rot="10800000">
            <a:off x="4750891" y="3999384"/>
            <a:ext cx="1220788" cy="11509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9" name="AutoShape 50"/>
          <p:cNvCxnSpPr>
            <a:cxnSpLocks noChangeShapeType="1"/>
          </p:cNvCxnSpPr>
          <p:nvPr/>
        </p:nvCxnSpPr>
        <p:spPr bwMode="auto">
          <a:xfrm flipV="1">
            <a:off x="3215779" y="4143847"/>
            <a:ext cx="241300" cy="1135062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17799</TotalTime>
  <Words>37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708</cp:revision>
  <dcterms:created xsi:type="dcterms:W3CDTF">2009-02-11T05:37:22Z</dcterms:created>
  <dcterms:modified xsi:type="dcterms:W3CDTF">2012-07-22T02:33:03Z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