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58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33"/>
    <a:srgbClr val="FF6600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>
        <p:scale>
          <a:sx n="75" d="100"/>
          <a:sy n="75" d="100"/>
        </p:scale>
        <p:origin x="-1446" y="-21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2012/7/20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2012/7/20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2012/7/20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Rectangle 29"/>
          <p:cNvSpPr>
            <a:spLocks noChangeArrowheads="1"/>
          </p:cNvSpPr>
          <p:nvPr/>
        </p:nvSpPr>
        <p:spPr bwMode="auto">
          <a:xfrm>
            <a:off x="1393283" y="1544059"/>
            <a:ext cx="2365375" cy="3171825"/>
          </a:xfrm>
          <a:prstGeom prst="rect">
            <a:avLst/>
          </a:prstGeom>
          <a:solidFill>
            <a:srgbClr val="EFFBF7">
              <a:alpha val="20000"/>
            </a:srgbClr>
          </a:solidFill>
          <a:ln w="38100" cap="rnd" algn="ctr">
            <a:solidFill>
              <a:schemeClr val="tx1"/>
            </a:solidFill>
            <a:prstDash val="sysDot"/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53882" dir="2700000" algn="ctr" rotWithShape="0">
                    <a:srgbClr val="292929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80" name="Group 34"/>
          <p:cNvGrpSpPr>
            <a:grpSpLocks/>
          </p:cNvGrpSpPr>
          <p:nvPr/>
        </p:nvGrpSpPr>
        <p:grpSpPr bwMode="auto">
          <a:xfrm>
            <a:off x="1552033" y="1245609"/>
            <a:ext cx="2033588" cy="538163"/>
            <a:chOff x="1259" y="2302"/>
            <a:chExt cx="1368" cy="240"/>
          </a:xfrm>
        </p:grpSpPr>
        <p:sp>
          <p:nvSpPr>
            <p:cNvPr id="81" name="AutoShape 35"/>
            <p:cNvSpPr>
              <a:spLocks noChangeArrowheads="1"/>
            </p:cNvSpPr>
            <p:nvPr/>
          </p:nvSpPr>
          <p:spPr bwMode="gray">
            <a:xfrm>
              <a:off x="1259" y="2302"/>
              <a:ext cx="1368" cy="240"/>
            </a:xfrm>
            <a:prstGeom prst="roundRect">
              <a:avLst>
                <a:gd name="adj" fmla="val 14583"/>
              </a:avLst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shade val="65882"/>
                    <a:invGamma/>
                  </a:schemeClr>
                </a:gs>
              </a:gsLst>
              <a:lin ang="5400000" scaled="1"/>
            </a:gradFill>
            <a:ln w="19050" algn="ctr">
              <a:solidFill>
                <a:schemeClr val="accent1"/>
              </a:solidFill>
              <a:round/>
              <a:headEnd/>
              <a:tailEnd/>
            </a:ln>
            <a:effectLst>
              <a:outerShdw dist="17961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2" name="Freeform 36"/>
            <p:cNvSpPr>
              <a:spLocks/>
            </p:cNvSpPr>
            <p:nvPr/>
          </p:nvSpPr>
          <p:spPr bwMode="gray">
            <a:xfrm>
              <a:off x="1262" y="2352"/>
              <a:ext cx="1360" cy="183"/>
            </a:xfrm>
            <a:custGeom>
              <a:avLst/>
              <a:gdLst>
                <a:gd name="T0" fmla="*/ 3 w 1360"/>
                <a:gd name="T1" fmla="*/ 44 h 183"/>
                <a:gd name="T2" fmla="*/ 3 w 1360"/>
                <a:gd name="T3" fmla="*/ 143 h 183"/>
                <a:gd name="T4" fmla="*/ 52 w 1360"/>
                <a:gd name="T5" fmla="*/ 183 h 183"/>
                <a:gd name="T6" fmla="*/ 1315 w 1360"/>
                <a:gd name="T7" fmla="*/ 183 h 183"/>
                <a:gd name="T8" fmla="*/ 1360 w 1360"/>
                <a:gd name="T9" fmla="*/ 140 h 183"/>
                <a:gd name="T10" fmla="*/ 1360 w 1360"/>
                <a:gd name="T11" fmla="*/ 0 h 183"/>
                <a:gd name="T12" fmla="*/ 985 w 1360"/>
                <a:gd name="T13" fmla="*/ 96 h 183"/>
                <a:gd name="T14" fmla="*/ 316 w 1360"/>
                <a:gd name="T15" fmla="*/ 15 h 183"/>
                <a:gd name="T16" fmla="*/ 3 w 1360"/>
                <a:gd name="T17" fmla="*/ 44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60" h="183">
                  <a:moveTo>
                    <a:pt x="3" y="44"/>
                  </a:moveTo>
                  <a:lnTo>
                    <a:pt x="3" y="143"/>
                  </a:lnTo>
                  <a:cubicBezTo>
                    <a:pt x="4" y="162"/>
                    <a:pt x="0" y="181"/>
                    <a:pt x="52" y="183"/>
                  </a:cubicBezTo>
                  <a:lnTo>
                    <a:pt x="1315" y="183"/>
                  </a:lnTo>
                  <a:cubicBezTo>
                    <a:pt x="1351" y="183"/>
                    <a:pt x="1360" y="168"/>
                    <a:pt x="1360" y="140"/>
                  </a:cubicBezTo>
                  <a:lnTo>
                    <a:pt x="1360" y="0"/>
                  </a:lnTo>
                  <a:cubicBezTo>
                    <a:pt x="1281" y="26"/>
                    <a:pt x="1213" y="95"/>
                    <a:pt x="985" y="96"/>
                  </a:cubicBezTo>
                  <a:cubicBezTo>
                    <a:pt x="802" y="101"/>
                    <a:pt x="481" y="26"/>
                    <a:pt x="316" y="15"/>
                  </a:cubicBezTo>
                  <a:cubicBezTo>
                    <a:pt x="152" y="6"/>
                    <a:pt x="70" y="40"/>
                    <a:pt x="3" y="44"/>
                  </a:cubicBezTo>
                  <a:close/>
                </a:path>
              </a:pathLst>
            </a:custGeom>
            <a:gradFill rotWithShape="1">
              <a:gsLst>
                <a:gs pos="0">
                  <a:schemeClr val="accent1">
                    <a:gamma/>
                    <a:tint val="63922"/>
                    <a:invGamma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ln w="9525" cap="flat" cmpd="sng">
              <a:solidFill>
                <a:schemeClr val="accent1"/>
              </a:solidFill>
              <a:prstDash val="solid"/>
              <a:round/>
              <a:headEnd/>
              <a:tailEnd/>
            </a:ln>
            <a:effectLst>
              <a:outerShdw dist="17961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83" name="Line 2"/>
          <p:cNvSpPr>
            <a:spLocks noChangeShapeType="1"/>
          </p:cNvSpPr>
          <p:nvPr/>
        </p:nvSpPr>
        <p:spPr bwMode="auto">
          <a:xfrm flipH="1" flipV="1">
            <a:off x="3749133" y="4722234"/>
            <a:ext cx="2046288" cy="630238"/>
          </a:xfrm>
          <a:prstGeom prst="line">
            <a:avLst/>
          </a:prstGeom>
          <a:noFill/>
          <a:ln w="9525">
            <a:solidFill>
              <a:schemeClr val="tx1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4" name="Line 3"/>
          <p:cNvSpPr>
            <a:spLocks noChangeShapeType="1"/>
          </p:cNvSpPr>
          <p:nvPr/>
        </p:nvSpPr>
        <p:spPr bwMode="black">
          <a:xfrm flipH="1" flipV="1">
            <a:off x="3707858" y="1544059"/>
            <a:ext cx="3059113" cy="920750"/>
          </a:xfrm>
          <a:prstGeom prst="line">
            <a:avLst/>
          </a:prstGeom>
          <a:noFill/>
          <a:ln w="9525">
            <a:solidFill>
              <a:schemeClr val="tx1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5" name="Oval 5"/>
          <p:cNvSpPr>
            <a:spLocks noChangeArrowheads="1"/>
          </p:cNvSpPr>
          <p:nvPr/>
        </p:nvSpPr>
        <p:spPr bwMode="gray">
          <a:xfrm>
            <a:off x="4979446" y="2801359"/>
            <a:ext cx="2605087" cy="2641600"/>
          </a:xfrm>
          <a:prstGeom prst="ellipse">
            <a:avLst/>
          </a:prstGeom>
          <a:gradFill rotWithShape="1">
            <a:gsLst>
              <a:gs pos="0">
                <a:srgbClr val="756B2F">
                  <a:gamma/>
                  <a:shade val="56078"/>
                  <a:invGamma/>
                </a:srgbClr>
              </a:gs>
              <a:gs pos="100000">
                <a:srgbClr val="756B2F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6" name="AutoShape 6"/>
          <p:cNvSpPr>
            <a:spLocks noChangeArrowheads="1"/>
          </p:cNvSpPr>
          <p:nvPr/>
        </p:nvSpPr>
        <p:spPr bwMode="ltGray">
          <a:xfrm rot="6625733">
            <a:off x="4718302" y="2344953"/>
            <a:ext cx="2946400" cy="2976562"/>
          </a:xfrm>
          <a:custGeom>
            <a:avLst/>
            <a:gdLst>
              <a:gd name="G0" fmla="+- 1290 0 0"/>
              <a:gd name="G1" fmla="+- -1070985 0 0"/>
              <a:gd name="G2" fmla="+- 0 0 -1070985"/>
              <a:gd name="T0" fmla="*/ 0 256 1"/>
              <a:gd name="T1" fmla="*/ 180 256 1"/>
              <a:gd name="G3" fmla="+- -1070985 T0 T1"/>
              <a:gd name="T2" fmla="*/ 0 256 1"/>
              <a:gd name="T3" fmla="*/ 90 256 1"/>
              <a:gd name="G4" fmla="+- -1070985 T2 T3"/>
              <a:gd name="G5" fmla="*/ G4 2 1"/>
              <a:gd name="T4" fmla="*/ 90 256 1"/>
              <a:gd name="T5" fmla="*/ 0 256 1"/>
              <a:gd name="G6" fmla="+- -1070985 T4 T5"/>
              <a:gd name="G7" fmla="*/ G6 2 1"/>
              <a:gd name="G8" fmla="abs -1070985"/>
              <a:gd name="T6" fmla="*/ 0 256 1"/>
              <a:gd name="T7" fmla="*/ 90 256 1"/>
              <a:gd name="G9" fmla="+- G8 T6 T7"/>
              <a:gd name="G10" fmla="?: G9 G7 G5"/>
              <a:gd name="T8" fmla="*/ 0 256 1"/>
              <a:gd name="T9" fmla="*/ 360 256 1"/>
              <a:gd name="G11" fmla="+- G10 T8 T9"/>
              <a:gd name="G12" fmla="?: G10 G11 G10"/>
              <a:gd name="T10" fmla="*/ 0 256 1"/>
              <a:gd name="T11" fmla="*/ 360 256 1"/>
              <a:gd name="G13" fmla="+- G12 T10 T11"/>
              <a:gd name="G14" fmla="?: G12 G13 G12"/>
              <a:gd name="G15" fmla="+- 0 0 G14"/>
              <a:gd name="G16" fmla="+- 10800 0 0"/>
              <a:gd name="G17" fmla="+- 10800 0 1290"/>
              <a:gd name="G18" fmla="*/ 1290 1 2"/>
              <a:gd name="G19" fmla="+- G18 5400 0"/>
              <a:gd name="G20" fmla="cos G19 -1070985"/>
              <a:gd name="G21" fmla="sin G19 -1070985"/>
              <a:gd name="G22" fmla="+- G20 10800 0"/>
              <a:gd name="G23" fmla="+- G21 10800 0"/>
              <a:gd name="G24" fmla="+- 10800 0 G20"/>
              <a:gd name="G25" fmla="+- 1290 10800 0"/>
              <a:gd name="G26" fmla="?: G9 G17 G25"/>
              <a:gd name="G27" fmla="?: G9 0 21600"/>
              <a:gd name="G28" fmla="cos 10800 -1070985"/>
              <a:gd name="G29" fmla="sin 10800 -1070985"/>
              <a:gd name="G30" fmla="sin 1290 -1070985"/>
              <a:gd name="G31" fmla="+- G28 10800 0"/>
              <a:gd name="G32" fmla="+- G29 10800 0"/>
              <a:gd name="G33" fmla="+- G30 10800 0"/>
              <a:gd name="G34" fmla="?: G4 0 G31"/>
              <a:gd name="G35" fmla="?: -1070985 G34 0"/>
              <a:gd name="G36" fmla="?: G6 G35 G31"/>
              <a:gd name="G37" fmla="+- 21600 0 G36"/>
              <a:gd name="G38" fmla="?: G4 0 G33"/>
              <a:gd name="G39" fmla="?: -1070985 G38 G32"/>
              <a:gd name="G40" fmla="?: G6 G39 0"/>
              <a:gd name="G41" fmla="?: G4 G32 21600"/>
              <a:gd name="G42" fmla="?: G6 G41 G33"/>
              <a:gd name="T12" fmla="*/ 10800 w 21600"/>
              <a:gd name="T13" fmla="*/ 21600 h 21600"/>
              <a:gd name="T14" fmla="*/ 16600 w 21600"/>
              <a:gd name="T15" fmla="*/ 9099 h 21600"/>
              <a:gd name="T16" fmla="*/ 10800 w 21600"/>
              <a:gd name="T17" fmla="*/ 12090 h 21600"/>
              <a:gd name="T18" fmla="*/ 5000 w 21600"/>
              <a:gd name="T19" fmla="*/ 9099 h 21600"/>
              <a:gd name="T20" fmla="*/ G36 w 21600"/>
              <a:gd name="T21" fmla="*/ G40 h 21600"/>
              <a:gd name="T22" fmla="*/ G37 w 21600"/>
              <a:gd name="T23" fmla="*/ G42 h 21600"/>
            </a:gdLst>
            <a:ahLst/>
            <a:cxnLst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T20" t="T21" r="T22" b="T23"/>
            <a:pathLst>
              <a:path w="21600" h="21600">
                <a:moveTo>
                  <a:pt x="12037" y="10437"/>
                </a:moveTo>
                <a:cubicBezTo>
                  <a:pt x="12072" y="10554"/>
                  <a:pt x="12090" y="10677"/>
                  <a:pt x="12090" y="10800"/>
                </a:cubicBezTo>
                <a:cubicBezTo>
                  <a:pt x="12090" y="11512"/>
                  <a:pt x="11512" y="12090"/>
                  <a:pt x="10800" y="12090"/>
                </a:cubicBezTo>
                <a:cubicBezTo>
                  <a:pt x="10087" y="12090"/>
                  <a:pt x="9510" y="11512"/>
                  <a:pt x="9510" y="10800"/>
                </a:cubicBezTo>
                <a:cubicBezTo>
                  <a:pt x="9509" y="10677"/>
                  <a:pt x="9527" y="10554"/>
                  <a:pt x="9562" y="10437"/>
                </a:cubicBezTo>
                <a:lnTo>
                  <a:pt x="436" y="7761"/>
                </a:lnTo>
                <a:cubicBezTo>
                  <a:pt x="146" y="8748"/>
                  <a:pt x="-1" y="9771"/>
                  <a:pt x="0" y="10800"/>
                </a:cubicBezTo>
                <a:cubicBezTo>
                  <a:pt x="0" y="16764"/>
                  <a:pt x="4835" y="21600"/>
                  <a:pt x="10800" y="21600"/>
                </a:cubicBezTo>
                <a:cubicBezTo>
                  <a:pt x="16764" y="21600"/>
                  <a:pt x="21600" y="16764"/>
                  <a:pt x="21600" y="10800"/>
                </a:cubicBezTo>
                <a:cubicBezTo>
                  <a:pt x="21600" y="9771"/>
                  <a:pt x="21453" y="8748"/>
                  <a:pt x="21163" y="7761"/>
                </a:cubicBezTo>
                <a:close/>
              </a:path>
            </a:pathLst>
          </a:custGeom>
          <a:gradFill rotWithShape="1">
            <a:gsLst>
              <a:gs pos="0">
                <a:schemeClr val="accent1">
                  <a:gamma/>
                  <a:tint val="41569"/>
                  <a:invGamma/>
                </a:schemeClr>
              </a:gs>
              <a:gs pos="100000">
                <a:schemeClr val="accent1"/>
              </a:gs>
            </a:gsLst>
            <a:lin ang="5400000" scaled="1"/>
          </a:gradFill>
          <a:ln w="9525" algn="ctr">
            <a:miter lim="800000"/>
            <a:headEnd/>
            <a:tailEnd/>
          </a:ln>
          <a:effectLst/>
          <a:scene3d>
            <a:camera prst="legacyPerspectiveBottom"/>
            <a:lightRig rig="legacyFlat3" dir="t"/>
          </a:scene3d>
          <a:sp3d extrusionH="887400" prstMaterial="legacyMatte">
            <a:bevelT w="13500" h="13500" prst="angle"/>
            <a:bevelB w="13500" h="13500" prst="angle"/>
            <a:extrusionClr>
              <a:schemeClr val="accent1"/>
            </a:extrusionClr>
          </a:sp3d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sp>
        <p:nvSpPr>
          <p:cNvPr id="87" name="Oval 7"/>
          <p:cNvSpPr>
            <a:spLocks noChangeArrowheads="1"/>
          </p:cNvSpPr>
          <p:nvPr/>
        </p:nvSpPr>
        <p:spPr bwMode="gray">
          <a:xfrm>
            <a:off x="6100221" y="3704647"/>
            <a:ext cx="344487" cy="344487"/>
          </a:xfrm>
          <a:prstGeom prst="ellipse">
            <a:avLst/>
          </a:prstGeom>
          <a:solidFill>
            <a:srgbClr val="1C1C1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8" name="Text Box 8"/>
          <p:cNvSpPr txBox="1">
            <a:spLocks noChangeArrowheads="1"/>
          </p:cNvSpPr>
          <p:nvPr/>
        </p:nvSpPr>
        <p:spPr bwMode="auto">
          <a:xfrm>
            <a:off x="5193758" y="3006147"/>
            <a:ext cx="1122363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>
                <a:solidFill>
                  <a:schemeClr val="bg1"/>
                </a:solidFill>
                <a:ea typeface="宋体" charset="-122"/>
              </a:rPr>
              <a:t>57%</a:t>
            </a:r>
          </a:p>
        </p:txBody>
      </p:sp>
      <p:grpSp>
        <p:nvGrpSpPr>
          <p:cNvPr id="89" name="Group 9"/>
          <p:cNvGrpSpPr>
            <a:grpSpLocks/>
          </p:cNvGrpSpPr>
          <p:nvPr/>
        </p:nvGrpSpPr>
        <p:grpSpPr bwMode="auto">
          <a:xfrm rot="-25697560">
            <a:off x="4077746" y="2718809"/>
            <a:ext cx="2547938" cy="617537"/>
            <a:chOff x="2532" y="1051"/>
            <a:chExt cx="893" cy="246"/>
          </a:xfrm>
        </p:grpSpPr>
        <p:grpSp>
          <p:nvGrpSpPr>
            <p:cNvPr id="90" name="Group 10"/>
            <p:cNvGrpSpPr>
              <a:grpSpLocks/>
            </p:cNvGrpSpPr>
            <p:nvPr/>
          </p:nvGrpSpPr>
          <p:grpSpPr bwMode="auto">
            <a:xfrm>
              <a:off x="2532" y="1051"/>
              <a:ext cx="743" cy="185"/>
              <a:chOff x="1565" y="2568"/>
              <a:chExt cx="1118" cy="279"/>
            </a:xfrm>
          </p:grpSpPr>
          <p:sp>
            <p:nvSpPr>
              <p:cNvPr id="96" name="AutoShape 11"/>
              <p:cNvSpPr>
                <a:spLocks noChangeArrowheads="1"/>
              </p:cNvSpPr>
              <p:nvPr/>
            </p:nvSpPr>
            <p:spPr bwMode="gray">
              <a:xfrm rot="5263130">
                <a:off x="1859" y="227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7001"/>
                </a:srgb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97" name="AutoShape 12"/>
              <p:cNvSpPr>
                <a:spLocks noChangeArrowheads="1"/>
              </p:cNvSpPr>
              <p:nvPr/>
            </p:nvSpPr>
            <p:spPr bwMode="gray">
              <a:xfrm rot="6078281">
                <a:off x="1995" y="227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7001"/>
                </a:srgb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98" name="AutoShape 13"/>
              <p:cNvSpPr>
                <a:spLocks noChangeArrowheads="1"/>
              </p:cNvSpPr>
              <p:nvPr/>
            </p:nvSpPr>
            <p:spPr bwMode="gray">
              <a:xfrm rot="6373927">
                <a:off x="2071" y="2296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7001"/>
                </a:srgb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99" name="AutoShape 14"/>
              <p:cNvSpPr>
                <a:spLocks noChangeArrowheads="1"/>
              </p:cNvSpPr>
              <p:nvPr/>
            </p:nvSpPr>
            <p:spPr bwMode="gray">
              <a:xfrm rot="6906312">
                <a:off x="2161" y="2326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7001"/>
                </a:srgb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91" name="Group 15"/>
            <p:cNvGrpSpPr>
              <a:grpSpLocks/>
            </p:cNvGrpSpPr>
            <p:nvPr/>
          </p:nvGrpSpPr>
          <p:grpSpPr bwMode="auto">
            <a:xfrm rot="1353540">
              <a:off x="2682" y="1111"/>
              <a:ext cx="743" cy="186"/>
              <a:chOff x="1565" y="2568"/>
              <a:chExt cx="1118" cy="279"/>
            </a:xfrm>
          </p:grpSpPr>
          <p:sp>
            <p:nvSpPr>
              <p:cNvPr id="92" name="AutoShape 16"/>
              <p:cNvSpPr>
                <a:spLocks noChangeArrowheads="1"/>
              </p:cNvSpPr>
              <p:nvPr/>
            </p:nvSpPr>
            <p:spPr bwMode="gray">
              <a:xfrm rot="5263130">
                <a:off x="1859" y="227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7001"/>
                </a:srgb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93" name="AutoShape 17"/>
              <p:cNvSpPr>
                <a:spLocks noChangeArrowheads="1"/>
              </p:cNvSpPr>
              <p:nvPr/>
            </p:nvSpPr>
            <p:spPr bwMode="gray">
              <a:xfrm rot="6078281">
                <a:off x="1995" y="227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7001"/>
                </a:srgb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94" name="AutoShape 18"/>
              <p:cNvSpPr>
                <a:spLocks noChangeArrowheads="1"/>
              </p:cNvSpPr>
              <p:nvPr/>
            </p:nvSpPr>
            <p:spPr bwMode="gray">
              <a:xfrm rot="6373927">
                <a:off x="2071" y="2296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7001"/>
                </a:srgb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95" name="AutoShape 19"/>
              <p:cNvSpPr>
                <a:spLocks noChangeArrowheads="1"/>
              </p:cNvSpPr>
              <p:nvPr/>
            </p:nvSpPr>
            <p:spPr bwMode="gray">
              <a:xfrm rot="6906312">
                <a:off x="2161" y="2326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7001"/>
                </a:srgb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100" name="Group 20"/>
          <p:cNvGrpSpPr>
            <a:grpSpLocks/>
          </p:cNvGrpSpPr>
          <p:nvPr/>
        </p:nvGrpSpPr>
        <p:grpSpPr bwMode="auto">
          <a:xfrm>
            <a:off x="6506621" y="3587172"/>
            <a:ext cx="939800" cy="695325"/>
            <a:chOff x="4719" y="3288"/>
            <a:chExt cx="542" cy="344"/>
          </a:xfrm>
        </p:grpSpPr>
        <p:sp>
          <p:nvSpPr>
            <p:cNvPr id="101" name="Freeform 21"/>
            <p:cNvSpPr>
              <a:spLocks/>
            </p:cNvSpPr>
            <p:nvPr/>
          </p:nvSpPr>
          <p:spPr bwMode="gray">
            <a:xfrm flipH="1">
              <a:off x="4719" y="3358"/>
              <a:ext cx="273" cy="274"/>
            </a:xfrm>
            <a:custGeom>
              <a:avLst/>
              <a:gdLst>
                <a:gd name="T0" fmla="*/ 1176 w 2614"/>
                <a:gd name="T1" fmla="*/ 0 h 2630"/>
                <a:gd name="T2" fmla="*/ 1316 w 2614"/>
                <a:gd name="T3" fmla="*/ 180 h 2630"/>
                <a:gd name="T4" fmla="*/ 1448 w 2614"/>
                <a:gd name="T5" fmla="*/ 0 h 2630"/>
                <a:gd name="T6" fmla="*/ 2504 w 2614"/>
                <a:gd name="T7" fmla="*/ 0 h 2630"/>
                <a:gd name="T8" fmla="*/ 2610 w 2614"/>
                <a:gd name="T9" fmla="*/ 146 h 2630"/>
                <a:gd name="T10" fmla="*/ 2492 w 2614"/>
                <a:gd name="T11" fmla="*/ 312 h 2630"/>
                <a:gd name="T12" fmla="*/ 1716 w 2614"/>
                <a:gd name="T13" fmla="*/ 312 h 2630"/>
                <a:gd name="T14" fmla="*/ 2180 w 2614"/>
                <a:gd name="T15" fmla="*/ 2278 h 2630"/>
                <a:gd name="T16" fmla="*/ 2048 w 2614"/>
                <a:gd name="T17" fmla="*/ 2586 h 2630"/>
                <a:gd name="T18" fmla="*/ 1770 w 2614"/>
                <a:gd name="T19" fmla="*/ 2454 h 2630"/>
                <a:gd name="T20" fmla="*/ 1592 w 2614"/>
                <a:gd name="T21" fmla="*/ 1864 h 2630"/>
                <a:gd name="T22" fmla="*/ 1304 w 2614"/>
                <a:gd name="T23" fmla="*/ 1494 h 2630"/>
                <a:gd name="T24" fmla="*/ 1006 w 2614"/>
                <a:gd name="T25" fmla="*/ 1888 h 2630"/>
                <a:gd name="T26" fmla="*/ 856 w 2614"/>
                <a:gd name="T27" fmla="*/ 2396 h 2630"/>
                <a:gd name="T28" fmla="*/ 570 w 2614"/>
                <a:gd name="T29" fmla="*/ 2596 h 2630"/>
                <a:gd name="T30" fmla="*/ 440 w 2614"/>
                <a:gd name="T31" fmla="*/ 2256 h 2630"/>
                <a:gd name="T32" fmla="*/ 906 w 2614"/>
                <a:gd name="T33" fmla="*/ 310 h 2630"/>
                <a:gd name="T34" fmla="*/ 148 w 2614"/>
                <a:gd name="T35" fmla="*/ 310 h 2630"/>
                <a:gd name="T36" fmla="*/ 2 w 2614"/>
                <a:gd name="T37" fmla="*/ 174 h 2630"/>
                <a:gd name="T38" fmla="*/ 148 w 2614"/>
                <a:gd name="T39" fmla="*/ 2 h 2630"/>
                <a:gd name="T40" fmla="*/ 1176 w 2614"/>
                <a:gd name="T41" fmla="*/ 0 h 26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614" h="2630">
                  <a:moveTo>
                    <a:pt x="1176" y="0"/>
                  </a:moveTo>
                  <a:cubicBezTo>
                    <a:pt x="1196" y="78"/>
                    <a:pt x="1274" y="182"/>
                    <a:pt x="1316" y="180"/>
                  </a:cubicBezTo>
                  <a:cubicBezTo>
                    <a:pt x="1358" y="178"/>
                    <a:pt x="1412" y="78"/>
                    <a:pt x="1448" y="0"/>
                  </a:cubicBezTo>
                  <a:cubicBezTo>
                    <a:pt x="1976" y="0"/>
                    <a:pt x="2504" y="0"/>
                    <a:pt x="2504" y="0"/>
                  </a:cubicBezTo>
                  <a:cubicBezTo>
                    <a:pt x="2576" y="4"/>
                    <a:pt x="2612" y="94"/>
                    <a:pt x="2610" y="146"/>
                  </a:cubicBezTo>
                  <a:cubicBezTo>
                    <a:pt x="2610" y="194"/>
                    <a:pt x="2614" y="294"/>
                    <a:pt x="2492" y="312"/>
                  </a:cubicBezTo>
                  <a:cubicBezTo>
                    <a:pt x="2104" y="312"/>
                    <a:pt x="1716" y="312"/>
                    <a:pt x="1716" y="312"/>
                  </a:cubicBezTo>
                  <a:lnTo>
                    <a:pt x="2180" y="2278"/>
                  </a:lnTo>
                  <a:cubicBezTo>
                    <a:pt x="2210" y="2506"/>
                    <a:pt x="2116" y="2574"/>
                    <a:pt x="2048" y="2586"/>
                  </a:cubicBezTo>
                  <a:cubicBezTo>
                    <a:pt x="1982" y="2614"/>
                    <a:pt x="1826" y="2600"/>
                    <a:pt x="1770" y="2454"/>
                  </a:cubicBezTo>
                  <a:cubicBezTo>
                    <a:pt x="1681" y="2159"/>
                    <a:pt x="1592" y="1864"/>
                    <a:pt x="1592" y="1864"/>
                  </a:cubicBezTo>
                  <a:cubicBezTo>
                    <a:pt x="1520" y="1604"/>
                    <a:pt x="1380" y="1490"/>
                    <a:pt x="1304" y="1494"/>
                  </a:cubicBezTo>
                  <a:cubicBezTo>
                    <a:pt x="1164" y="1510"/>
                    <a:pt x="1062" y="1698"/>
                    <a:pt x="1006" y="1888"/>
                  </a:cubicBezTo>
                  <a:cubicBezTo>
                    <a:pt x="910" y="2176"/>
                    <a:pt x="900" y="2302"/>
                    <a:pt x="856" y="2396"/>
                  </a:cubicBezTo>
                  <a:cubicBezTo>
                    <a:pt x="816" y="2508"/>
                    <a:pt x="720" y="2630"/>
                    <a:pt x="570" y="2596"/>
                  </a:cubicBezTo>
                  <a:cubicBezTo>
                    <a:pt x="506" y="2564"/>
                    <a:pt x="376" y="2548"/>
                    <a:pt x="440" y="2256"/>
                  </a:cubicBezTo>
                  <a:lnTo>
                    <a:pt x="906" y="310"/>
                  </a:lnTo>
                  <a:lnTo>
                    <a:pt x="148" y="310"/>
                  </a:lnTo>
                  <a:cubicBezTo>
                    <a:pt x="48" y="304"/>
                    <a:pt x="7" y="226"/>
                    <a:pt x="2" y="174"/>
                  </a:cubicBezTo>
                  <a:cubicBezTo>
                    <a:pt x="0" y="118"/>
                    <a:pt x="20" y="0"/>
                    <a:pt x="148" y="2"/>
                  </a:cubicBezTo>
                  <a:cubicBezTo>
                    <a:pt x="342" y="2"/>
                    <a:pt x="1176" y="0"/>
                    <a:pt x="1176" y="0"/>
                  </a:cubicBezTo>
                  <a:close/>
                </a:path>
              </a:pathLst>
            </a:custGeom>
            <a:solidFill>
              <a:srgbClr val="1C1C1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9050" cmpd="sng">
                  <a:solidFill>
                    <a:srgbClr val="FFFFFF">
                      <a:alpha val="70000"/>
                    </a:srgbClr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2" name="Oval 22"/>
            <p:cNvSpPr>
              <a:spLocks noChangeArrowheads="1"/>
            </p:cNvSpPr>
            <p:nvPr/>
          </p:nvSpPr>
          <p:spPr bwMode="gray">
            <a:xfrm flipH="1">
              <a:off x="4818" y="3288"/>
              <a:ext cx="73" cy="72"/>
            </a:xfrm>
            <a:prstGeom prst="ellipse">
              <a:avLst/>
            </a:prstGeom>
            <a:solidFill>
              <a:srgbClr val="1C1C1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9050">
                  <a:solidFill>
                    <a:srgbClr val="FFFFFF">
                      <a:alpha val="70000"/>
                    </a:srgbClr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3" name="Freeform 23"/>
            <p:cNvSpPr>
              <a:spLocks/>
            </p:cNvSpPr>
            <p:nvPr/>
          </p:nvSpPr>
          <p:spPr bwMode="gray">
            <a:xfrm>
              <a:off x="5000" y="3363"/>
              <a:ext cx="261" cy="263"/>
            </a:xfrm>
            <a:custGeom>
              <a:avLst/>
              <a:gdLst>
                <a:gd name="T0" fmla="*/ 1100 w 2614"/>
                <a:gd name="T1" fmla="*/ 0 h 2628"/>
                <a:gd name="T2" fmla="*/ 1316 w 2614"/>
                <a:gd name="T3" fmla="*/ 180 h 2628"/>
                <a:gd name="T4" fmla="*/ 1508 w 2614"/>
                <a:gd name="T5" fmla="*/ 6 h 2628"/>
                <a:gd name="T6" fmla="*/ 2504 w 2614"/>
                <a:gd name="T7" fmla="*/ 0 h 2628"/>
                <a:gd name="T8" fmla="*/ 2610 w 2614"/>
                <a:gd name="T9" fmla="*/ 146 h 2628"/>
                <a:gd name="T10" fmla="*/ 2492 w 2614"/>
                <a:gd name="T11" fmla="*/ 312 h 2628"/>
                <a:gd name="T12" fmla="*/ 1716 w 2614"/>
                <a:gd name="T13" fmla="*/ 312 h 2628"/>
                <a:gd name="T14" fmla="*/ 1985 w 2614"/>
                <a:gd name="T15" fmla="*/ 1350 h 2628"/>
                <a:gd name="T16" fmla="*/ 1805 w 2614"/>
                <a:gd name="T17" fmla="*/ 1401 h 2628"/>
                <a:gd name="T18" fmla="*/ 2093 w 2614"/>
                <a:gd name="T19" fmla="*/ 2328 h 2628"/>
                <a:gd name="T20" fmla="*/ 2030 w 2614"/>
                <a:gd name="T21" fmla="*/ 2598 h 2628"/>
                <a:gd name="T22" fmla="*/ 1778 w 2614"/>
                <a:gd name="T23" fmla="*/ 2406 h 2628"/>
                <a:gd name="T24" fmla="*/ 1436 w 2614"/>
                <a:gd name="T25" fmla="*/ 1476 h 2628"/>
                <a:gd name="T26" fmla="*/ 1136 w 2614"/>
                <a:gd name="T27" fmla="*/ 1476 h 2628"/>
                <a:gd name="T28" fmla="*/ 842 w 2614"/>
                <a:gd name="T29" fmla="*/ 2412 h 2628"/>
                <a:gd name="T30" fmla="*/ 635 w 2614"/>
                <a:gd name="T31" fmla="*/ 2595 h 2628"/>
                <a:gd name="T32" fmla="*/ 545 w 2614"/>
                <a:gd name="T33" fmla="*/ 2316 h 2628"/>
                <a:gd name="T34" fmla="*/ 797 w 2614"/>
                <a:gd name="T35" fmla="*/ 1416 h 2628"/>
                <a:gd name="T36" fmla="*/ 602 w 2614"/>
                <a:gd name="T37" fmla="*/ 1368 h 2628"/>
                <a:gd name="T38" fmla="*/ 906 w 2614"/>
                <a:gd name="T39" fmla="*/ 310 h 2628"/>
                <a:gd name="T40" fmla="*/ 148 w 2614"/>
                <a:gd name="T41" fmla="*/ 310 h 2628"/>
                <a:gd name="T42" fmla="*/ 2 w 2614"/>
                <a:gd name="T43" fmla="*/ 174 h 2628"/>
                <a:gd name="T44" fmla="*/ 148 w 2614"/>
                <a:gd name="T45" fmla="*/ 2 h 2628"/>
                <a:gd name="T46" fmla="*/ 1100 w 2614"/>
                <a:gd name="T47" fmla="*/ 0 h 26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614" h="2628">
                  <a:moveTo>
                    <a:pt x="1100" y="0"/>
                  </a:moveTo>
                  <a:cubicBezTo>
                    <a:pt x="1120" y="78"/>
                    <a:pt x="1193" y="183"/>
                    <a:pt x="1316" y="180"/>
                  </a:cubicBezTo>
                  <a:cubicBezTo>
                    <a:pt x="1439" y="177"/>
                    <a:pt x="1472" y="84"/>
                    <a:pt x="1508" y="6"/>
                  </a:cubicBezTo>
                  <a:cubicBezTo>
                    <a:pt x="2036" y="6"/>
                    <a:pt x="2504" y="0"/>
                    <a:pt x="2504" y="0"/>
                  </a:cubicBezTo>
                  <a:cubicBezTo>
                    <a:pt x="2576" y="4"/>
                    <a:pt x="2612" y="94"/>
                    <a:pt x="2610" y="146"/>
                  </a:cubicBezTo>
                  <a:cubicBezTo>
                    <a:pt x="2610" y="194"/>
                    <a:pt x="2614" y="294"/>
                    <a:pt x="2492" y="312"/>
                  </a:cubicBezTo>
                  <a:cubicBezTo>
                    <a:pt x="2104" y="312"/>
                    <a:pt x="1716" y="312"/>
                    <a:pt x="1716" y="312"/>
                  </a:cubicBezTo>
                  <a:lnTo>
                    <a:pt x="1985" y="1350"/>
                  </a:lnTo>
                  <a:lnTo>
                    <a:pt x="1805" y="1401"/>
                  </a:lnTo>
                  <a:lnTo>
                    <a:pt x="2093" y="2328"/>
                  </a:lnTo>
                  <a:cubicBezTo>
                    <a:pt x="2126" y="2457"/>
                    <a:pt x="2117" y="2547"/>
                    <a:pt x="2030" y="2598"/>
                  </a:cubicBezTo>
                  <a:cubicBezTo>
                    <a:pt x="1919" y="2628"/>
                    <a:pt x="1834" y="2552"/>
                    <a:pt x="1778" y="2406"/>
                  </a:cubicBezTo>
                  <a:cubicBezTo>
                    <a:pt x="1679" y="2219"/>
                    <a:pt x="1507" y="1628"/>
                    <a:pt x="1436" y="1476"/>
                  </a:cubicBezTo>
                  <a:lnTo>
                    <a:pt x="1136" y="1476"/>
                  </a:lnTo>
                  <a:cubicBezTo>
                    <a:pt x="1070" y="1668"/>
                    <a:pt x="926" y="2226"/>
                    <a:pt x="842" y="2412"/>
                  </a:cubicBezTo>
                  <a:cubicBezTo>
                    <a:pt x="802" y="2524"/>
                    <a:pt x="728" y="2616"/>
                    <a:pt x="635" y="2595"/>
                  </a:cubicBezTo>
                  <a:cubicBezTo>
                    <a:pt x="571" y="2563"/>
                    <a:pt x="488" y="2532"/>
                    <a:pt x="545" y="2316"/>
                  </a:cubicBezTo>
                  <a:lnTo>
                    <a:pt x="797" y="1416"/>
                  </a:lnTo>
                  <a:lnTo>
                    <a:pt x="602" y="1368"/>
                  </a:lnTo>
                  <a:lnTo>
                    <a:pt x="906" y="310"/>
                  </a:lnTo>
                  <a:lnTo>
                    <a:pt x="148" y="310"/>
                  </a:lnTo>
                  <a:cubicBezTo>
                    <a:pt x="48" y="304"/>
                    <a:pt x="7" y="226"/>
                    <a:pt x="2" y="174"/>
                  </a:cubicBezTo>
                  <a:cubicBezTo>
                    <a:pt x="0" y="118"/>
                    <a:pt x="20" y="0"/>
                    <a:pt x="148" y="2"/>
                  </a:cubicBezTo>
                  <a:cubicBezTo>
                    <a:pt x="342" y="2"/>
                    <a:pt x="1160" y="0"/>
                    <a:pt x="1100" y="0"/>
                  </a:cubicBezTo>
                  <a:close/>
                </a:path>
              </a:pathLst>
            </a:custGeom>
            <a:solidFill>
              <a:srgbClr val="1C1C1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9050" cmpd="sng">
                  <a:solidFill>
                    <a:srgbClr val="FFFFFF">
                      <a:alpha val="70000"/>
                    </a:srgbClr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" name="Oval 24"/>
            <p:cNvSpPr>
              <a:spLocks noChangeArrowheads="1"/>
            </p:cNvSpPr>
            <p:nvPr/>
          </p:nvSpPr>
          <p:spPr bwMode="gray">
            <a:xfrm>
              <a:off x="5097" y="3297"/>
              <a:ext cx="69" cy="68"/>
            </a:xfrm>
            <a:prstGeom prst="ellipse">
              <a:avLst/>
            </a:prstGeom>
            <a:solidFill>
              <a:srgbClr val="1C1C1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9050">
                  <a:solidFill>
                    <a:srgbClr val="FFFFFF">
                      <a:alpha val="70000"/>
                    </a:srgbClr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105" name="Group 25"/>
          <p:cNvGrpSpPr>
            <a:grpSpLocks/>
          </p:cNvGrpSpPr>
          <p:nvPr/>
        </p:nvGrpSpPr>
        <p:grpSpPr bwMode="auto">
          <a:xfrm>
            <a:off x="5554121" y="1942522"/>
            <a:ext cx="765175" cy="946150"/>
            <a:chOff x="1971" y="2318"/>
            <a:chExt cx="482" cy="596"/>
          </a:xfrm>
        </p:grpSpPr>
        <p:sp>
          <p:nvSpPr>
            <p:cNvPr id="106" name="Oval 26"/>
            <p:cNvSpPr>
              <a:spLocks noChangeArrowheads="1"/>
            </p:cNvSpPr>
            <p:nvPr/>
          </p:nvSpPr>
          <p:spPr bwMode="gray">
            <a:xfrm>
              <a:off x="2149" y="2318"/>
              <a:ext cx="126" cy="123"/>
            </a:xfrm>
            <a:prstGeom prst="ellipse">
              <a:avLst/>
            </a:prstGeom>
            <a:solidFill>
              <a:srgbClr val="FEE3AC"/>
            </a:solidFill>
            <a:ln w="19050">
              <a:round/>
              <a:headEnd/>
              <a:tailEnd/>
            </a:ln>
            <a:effectLst/>
            <a:scene3d>
              <a:camera prst="legacyPerspectiveFront">
                <a:rot lat="20099999" lon="1500000" rev="0"/>
              </a:camera>
              <a:lightRig rig="legacyFlat2" dir="t"/>
            </a:scene3d>
            <a:sp3d extrusionH="100000" prstMaterial="legacyMetal">
              <a:bevelT w="13500" h="13500" prst="angle"/>
              <a:bevelB w="13500" h="13500" prst="angle"/>
              <a:extrusionClr>
                <a:srgbClr val="FFB219"/>
              </a:extrusion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zh-CN" altLang="en-US"/>
            </a:p>
          </p:txBody>
        </p:sp>
        <p:sp>
          <p:nvSpPr>
            <p:cNvPr id="107" name="Freeform 27"/>
            <p:cNvSpPr>
              <a:spLocks/>
            </p:cNvSpPr>
            <p:nvPr/>
          </p:nvSpPr>
          <p:spPr bwMode="gray">
            <a:xfrm>
              <a:off x="1971" y="2336"/>
              <a:ext cx="482" cy="578"/>
            </a:xfrm>
            <a:custGeom>
              <a:avLst/>
              <a:gdLst>
                <a:gd name="T0" fmla="*/ 1376 w 3312"/>
                <a:gd name="T1" fmla="*/ 696 h 3962"/>
                <a:gd name="T2" fmla="*/ 1639 w 3312"/>
                <a:gd name="T3" fmla="*/ 920 h 3962"/>
                <a:gd name="T4" fmla="*/ 1926 w 3312"/>
                <a:gd name="T5" fmla="*/ 708 h 3962"/>
                <a:gd name="T6" fmla="*/ 2940 w 3312"/>
                <a:gd name="T7" fmla="*/ 66 h 3962"/>
                <a:gd name="T8" fmla="*/ 3204 w 3312"/>
                <a:gd name="T9" fmla="*/ 78 h 3962"/>
                <a:gd name="T10" fmla="*/ 3072 w 3312"/>
                <a:gd name="T11" fmla="*/ 444 h 3962"/>
                <a:gd name="T12" fmla="*/ 2139 w 3312"/>
                <a:gd name="T13" fmla="*/ 1081 h 3962"/>
                <a:gd name="T14" fmla="*/ 2476 w 3312"/>
                <a:gd name="T15" fmla="*/ 2372 h 3962"/>
                <a:gd name="T16" fmla="*/ 2251 w 3312"/>
                <a:gd name="T17" fmla="*/ 2435 h 3962"/>
                <a:gd name="T18" fmla="*/ 2614 w 3312"/>
                <a:gd name="T19" fmla="*/ 3589 h 3962"/>
                <a:gd name="T20" fmla="*/ 2539 w 3312"/>
                <a:gd name="T21" fmla="*/ 3925 h 3962"/>
                <a:gd name="T22" fmla="*/ 2226 w 3312"/>
                <a:gd name="T23" fmla="*/ 3689 h 3962"/>
                <a:gd name="T24" fmla="*/ 1789 w 3312"/>
                <a:gd name="T25" fmla="*/ 2534 h 3962"/>
                <a:gd name="T26" fmla="*/ 1414 w 3312"/>
                <a:gd name="T27" fmla="*/ 2534 h 3962"/>
                <a:gd name="T28" fmla="*/ 1051 w 3312"/>
                <a:gd name="T29" fmla="*/ 3689 h 3962"/>
                <a:gd name="T30" fmla="*/ 789 w 3312"/>
                <a:gd name="T31" fmla="*/ 3925 h 3962"/>
                <a:gd name="T32" fmla="*/ 676 w 3312"/>
                <a:gd name="T33" fmla="*/ 3577 h 3962"/>
                <a:gd name="T34" fmla="*/ 1001 w 3312"/>
                <a:gd name="T35" fmla="*/ 2459 h 3962"/>
                <a:gd name="T36" fmla="*/ 751 w 3312"/>
                <a:gd name="T37" fmla="*/ 2397 h 3962"/>
                <a:gd name="T38" fmla="*/ 1126 w 3312"/>
                <a:gd name="T39" fmla="*/ 1081 h 3962"/>
                <a:gd name="T40" fmla="*/ 139 w 3312"/>
                <a:gd name="T41" fmla="*/ 497 h 3962"/>
                <a:gd name="T42" fmla="*/ 60 w 3312"/>
                <a:gd name="T43" fmla="*/ 180 h 3962"/>
                <a:gd name="T44" fmla="*/ 389 w 3312"/>
                <a:gd name="T45" fmla="*/ 162 h 3962"/>
                <a:gd name="T46" fmla="*/ 1376 w 3312"/>
                <a:gd name="T47" fmla="*/ 696 h 39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312" h="3962">
                  <a:moveTo>
                    <a:pt x="1376" y="696"/>
                  </a:moveTo>
                  <a:cubicBezTo>
                    <a:pt x="1401" y="795"/>
                    <a:pt x="1489" y="920"/>
                    <a:pt x="1639" y="920"/>
                  </a:cubicBezTo>
                  <a:cubicBezTo>
                    <a:pt x="1801" y="920"/>
                    <a:pt x="1876" y="795"/>
                    <a:pt x="1926" y="708"/>
                  </a:cubicBezTo>
                  <a:lnTo>
                    <a:pt x="2940" y="66"/>
                  </a:lnTo>
                  <a:cubicBezTo>
                    <a:pt x="3042" y="0"/>
                    <a:pt x="3142" y="16"/>
                    <a:pt x="3204" y="78"/>
                  </a:cubicBezTo>
                  <a:cubicBezTo>
                    <a:pt x="3267" y="140"/>
                    <a:pt x="3312" y="264"/>
                    <a:pt x="3072" y="444"/>
                  </a:cubicBezTo>
                  <a:lnTo>
                    <a:pt x="2139" y="1081"/>
                  </a:lnTo>
                  <a:lnTo>
                    <a:pt x="2476" y="2372"/>
                  </a:lnTo>
                  <a:lnTo>
                    <a:pt x="2251" y="2435"/>
                  </a:lnTo>
                  <a:lnTo>
                    <a:pt x="2614" y="3589"/>
                  </a:lnTo>
                  <a:cubicBezTo>
                    <a:pt x="2651" y="3751"/>
                    <a:pt x="2639" y="3863"/>
                    <a:pt x="2539" y="3925"/>
                  </a:cubicBezTo>
                  <a:cubicBezTo>
                    <a:pt x="2401" y="3962"/>
                    <a:pt x="2289" y="3863"/>
                    <a:pt x="2226" y="3689"/>
                  </a:cubicBezTo>
                  <a:cubicBezTo>
                    <a:pt x="2101" y="3453"/>
                    <a:pt x="1876" y="2720"/>
                    <a:pt x="1789" y="2534"/>
                  </a:cubicBezTo>
                  <a:lnTo>
                    <a:pt x="1414" y="2534"/>
                  </a:lnTo>
                  <a:cubicBezTo>
                    <a:pt x="1339" y="2770"/>
                    <a:pt x="1151" y="3465"/>
                    <a:pt x="1051" y="3689"/>
                  </a:cubicBezTo>
                  <a:cubicBezTo>
                    <a:pt x="1001" y="3838"/>
                    <a:pt x="914" y="3950"/>
                    <a:pt x="789" y="3925"/>
                  </a:cubicBezTo>
                  <a:cubicBezTo>
                    <a:pt x="714" y="3875"/>
                    <a:pt x="614" y="3838"/>
                    <a:pt x="676" y="3577"/>
                  </a:cubicBezTo>
                  <a:lnTo>
                    <a:pt x="1001" y="2459"/>
                  </a:lnTo>
                  <a:lnTo>
                    <a:pt x="751" y="2397"/>
                  </a:lnTo>
                  <a:lnTo>
                    <a:pt x="1126" y="1081"/>
                  </a:lnTo>
                  <a:lnTo>
                    <a:pt x="139" y="497"/>
                  </a:lnTo>
                  <a:cubicBezTo>
                    <a:pt x="54" y="402"/>
                    <a:pt x="0" y="342"/>
                    <a:pt x="60" y="180"/>
                  </a:cubicBezTo>
                  <a:cubicBezTo>
                    <a:pt x="186" y="102"/>
                    <a:pt x="214" y="112"/>
                    <a:pt x="389" y="162"/>
                  </a:cubicBezTo>
                  <a:lnTo>
                    <a:pt x="1376" y="696"/>
                  </a:lnTo>
                  <a:close/>
                </a:path>
              </a:pathLst>
            </a:custGeom>
            <a:solidFill>
              <a:srgbClr val="FEE3AC"/>
            </a:solidFill>
            <a:ln w="19050" cmpd="sng">
              <a:round/>
              <a:headEnd/>
              <a:tailEnd/>
            </a:ln>
            <a:effectLst/>
            <a:scene3d>
              <a:camera prst="legacyPerspectiveFront">
                <a:rot lat="20099999" lon="1500000" rev="0"/>
              </a:camera>
              <a:lightRig rig="legacyFlat2" dir="t"/>
            </a:scene3d>
            <a:sp3d extrusionH="100000" prstMaterial="legacyMetal">
              <a:bevelT w="13500" h="13500" prst="angle"/>
              <a:bevelB w="13500" h="13500" prst="angle"/>
              <a:extrusionClr>
                <a:srgbClr val="FFB219"/>
              </a:extrusion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flatTx/>
            </a:bodyPr>
            <a:lstStyle/>
            <a:p>
              <a:endParaRPr lang="zh-CN" altLang="en-US"/>
            </a:p>
          </p:txBody>
        </p:sp>
      </p:grpSp>
      <p:sp>
        <p:nvSpPr>
          <p:cNvPr id="108" name="Rectangle 30"/>
          <p:cNvSpPr>
            <a:spLocks noChangeArrowheads="1"/>
          </p:cNvSpPr>
          <p:nvPr/>
        </p:nvSpPr>
        <p:spPr bwMode="auto">
          <a:xfrm>
            <a:off x="1463133" y="1961572"/>
            <a:ext cx="2274888" cy="26654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171450" indent="-171450" algn="l">
              <a:lnSpc>
                <a:spcPct val="110000"/>
              </a:lnSpc>
              <a:buFontTx/>
              <a:buAutoNum type="arabicPeriod"/>
            </a:pPr>
            <a:r>
              <a:rPr lang="en-US" altLang="zh-CN" sz="1400">
                <a:ea typeface="宋体" charset="-122"/>
              </a:rPr>
              <a:t>Description of the </a:t>
            </a:r>
          </a:p>
          <a:p>
            <a:pPr marL="171450" indent="-171450" algn="l">
              <a:lnSpc>
                <a:spcPct val="110000"/>
              </a:lnSpc>
            </a:pPr>
            <a:r>
              <a:rPr lang="en-US" altLang="zh-CN" sz="1400">
                <a:ea typeface="宋体" charset="-122"/>
              </a:rPr>
              <a:t>    company’s products</a:t>
            </a:r>
          </a:p>
          <a:p>
            <a:pPr marL="171450" indent="-171450" algn="l">
              <a:lnSpc>
                <a:spcPct val="110000"/>
              </a:lnSpc>
            </a:pPr>
            <a:endParaRPr lang="en-US" altLang="zh-CN" sz="1400">
              <a:ea typeface="宋体" charset="-122"/>
            </a:endParaRPr>
          </a:p>
          <a:p>
            <a:pPr marL="171450" indent="-171450" algn="l">
              <a:buFontTx/>
              <a:buAutoNum type="arabicPeriod" startAt="2"/>
            </a:pPr>
            <a:r>
              <a:rPr lang="en-US" altLang="zh-CN" sz="1400">
                <a:ea typeface="宋体" charset="-122"/>
              </a:rPr>
              <a:t>Description of the </a:t>
            </a:r>
          </a:p>
          <a:p>
            <a:pPr marL="171450" indent="-171450" algn="l"/>
            <a:r>
              <a:rPr lang="en-US" altLang="zh-CN" sz="1400">
                <a:ea typeface="宋体" charset="-122"/>
              </a:rPr>
              <a:t>    company’s business</a:t>
            </a:r>
          </a:p>
          <a:p>
            <a:pPr marL="171450" indent="-171450" algn="l"/>
            <a:endParaRPr lang="en-US" altLang="zh-CN" sz="1400">
              <a:ea typeface="宋体" charset="-122"/>
            </a:endParaRPr>
          </a:p>
          <a:p>
            <a:pPr marL="171450" indent="-171450" algn="l">
              <a:buFontTx/>
              <a:buAutoNum type="arabicPeriod" startAt="3"/>
            </a:pPr>
            <a:r>
              <a:rPr lang="en-US" altLang="zh-CN" sz="1400">
                <a:ea typeface="宋体" charset="-122"/>
              </a:rPr>
              <a:t>Description of the </a:t>
            </a:r>
          </a:p>
          <a:p>
            <a:pPr marL="171450" indent="-171450" algn="l"/>
            <a:r>
              <a:rPr lang="en-US" altLang="zh-CN" sz="1400">
                <a:ea typeface="宋体" charset="-122"/>
              </a:rPr>
              <a:t>    company’s technology</a:t>
            </a:r>
          </a:p>
          <a:p>
            <a:pPr marL="171450" indent="-171450" algn="l"/>
            <a:endParaRPr lang="en-US" altLang="zh-CN" sz="1400">
              <a:ea typeface="宋体" charset="-122"/>
            </a:endParaRPr>
          </a:p>
          <a:p>
            <a:pPr marL="171450" indent="-171450" algn="l">
              <a:lnSpc>
                <a:spcPct val="90000"/>
              </a:lnSpc>
              <a:buFontTx/>
              <a:buAutoNum type="arabicPeriod" startAt="4"/>
            </a:pPr>
            <a:r>
              <a:rPr lang="en-US" altLang="zh-CN" sz="1400">
                <a:ea typeface="宋体" charset="-122"/>
              </a:rPr>
              <a:t>Description of the </a:t>
            </a:r>
          </a:p>
          <a:p>
            <a:pPr marL="171450" indent="-171450" algn="l">
              <a:lnSpc>
                <a:spcPct val="90000"/>
              </a:lnSpc>
            </a:pPr>
            <a:r>
              <a:rPr lang="en-US" altLang="zh-CN" sz="1400">
                <a:ea typeface="宋体" charset="-122"/>
              </a:rPr>
              <a:t>    company’s contents</a:t>
            </a:r>
          </a:p>
        </p:txBody>
      </p:sp>
      <p:sp>
        <p:nvSpPr>
          <p:cNvPr id="109" name="Rectangle 32"/>
          <p:cNvSpPr>
            <a:spLocks noChangeArrowheads="1"/>
          </p:cNvSpPr>
          <p:nvPr/>
        </p:nvSpPr>
        <p:spPr bwMode="ltGray">
          <a:xfrm>
            <a:off x="1642521" y="1277359"/>
            <a:ext cx="1892300" cy="45720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rgbClr val="333333"/>
            </a:outerShdw>
          </a:effectLst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>
                <a:solidFill>
                  <a:srgbClr val="FFFFFF"/>
                </a:solidFill>
                <a:ea typeface="宋体" charset="-122"/>
              </a:rPr>
              <a:t>Title in here</a:t>
            </a:r>
          </a:p>
        </p:txBody>
      </p:sp>
      <p:sp>
        <p:nvSpPr>
          <p:cNvPr id="110" name="Text Box 33"/>
          <p:cNvSpPr txBox="1">
            <a:spLocks noChangeArrowheads="1"/>
          </p:cNvSpPr>
          <p:nvPr/>
        </p:nvSpPr>
        <p:spPr bwMode="gray">
          <a:xfrm>
            <a:off x="6308183" y="4363459"/>
            <a:ext cx="12985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1200" b="0">
                <a:solidFill>
                  <a:srgbClr val="FFFFFF"/>
                </a:solidFill>
                <a:ea typeface="宋体" charset="-122"/>
              </a:rPr>
              <a:t>Description of the contents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17725</TotalTime>
  <Words>33</Words>
  <Application>Microsoft Office PowerPoint</Application>
  <PresentationFormat>全屏显示(4:3)</PresentationFormat>
  <Paragraphs>14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jccook</cp:lastModifiedBy>
  <cp:revision>705</cp:revision>
  <dcterms:created xsi:type="dcterms:W3CDTF">2009-02-11T05:37:22Z</dcterms:created>
  <dcterms:modified xsi:type="dcterms:W3CDTF">2012-07-20T14:42:43Z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