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Oval 3"/>
          <p:cNvSpPr>
            <a:spLocks noChangeArrowheads="1"/>
          </p:cNvSpPr>
          <p:nvPr/>
        </p:nvSpPr>
        <p:spPr bwMode="gray">
          <a:xfrm>
            <a:off x="760091" y="1610073"/>
            <a:ext cx="3355975" cy="3355975"/>
          </a:xfrm>
          <a:prstGeom prst="ellipse">
            <a:avLst/>
          </a:prstGeom>
          <a:noFill/>
          <a:ln w="6350" algn="ctr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Oval 4"/>
          <p:cNvSpPr>
            <a:spLocks noChangeArrowheads="1"/>
          </p:cNvSpPr>
          <p:nvPr/>
        </p:nvSpPr>
        <p:spPr bwMode="gray">
          <a:xfrm>
            <a:off x="2030091" y="1268760"/>
            <a:ext cx="777875" cy="777875"/>
          </a:xfrm>
          <a:prstGeom prst="ellipse">
            <a:avLst/>
          </a:prstGeom>
          <a:solidFill>
            <a:srgbClr val="5BBE4E"/>
          </a:solidFill>
          <a:ln w="38100" algn="ctr">
            <a:solidFill>
              <a:srgbClr val="D2E3E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45791" dir="3378596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Oval 5"/>
          <p:cNvSpPr>
            <a:spLocks noChangeArrowheads="1"/>
          </p:cNvSpPr>
          <p:nvPr/>
        </p:nvSpPr>
        <p:spPr bwMode="gray">
          <a:xfrm>
            <a:off x="3487416" y="3640485"/>
            <a:ext cx="777875" cy="777875"/>
          </a:xfrm>
          <a:prstGeom prst="ellipse">
            <a:avLst/>
          </a:prstGeom>
          <a:solidFill>
            <a:srgbClr val="5BBE4E"/>
          </a:solidFill>
          <a:ln w="38100" algn="ctr">
            <a:solidFill>
              <a:srgbClr val="D2E3E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45791" dir="3378596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Oval 6"/>
          <p:cNvSpPr>
            <a:spLocks noChangeArrowheads="1"/>
          </p:cNvSpPr>
          <p:nvPr/>
        </p:nvSpPr>
        <p:spPr bwMode="gray">
          <a:xfrm>
            <a:off x="564828" y="3678585"/>
            <a:ext cx="777875" cy="777875"/>
          </a:xfrm>
          <a:prstGeom prst="ellipse">
            <a:avLst/>
          </a:prstGeom>
          <a:solidFill>
            <a:srgbClr val="5BBE4E"/>
          </a:solidFill>
          <a:ln w="38100" algn="ctr">
            <a:solidFill>
              <a:srgbClr val="D2E3E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45791" dir="3378596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49" name="AutoShape 7"/>
          <p:cNvCxnSpPr>
            <a:cxnSpLocks noChangeShapeType="1"/>
          </p:cNvCxnSpPr>
          <p:nvPr/>
        </p:nvCxnSpPr>
        <p:spPr bwMode="gray">
          <a:xfrm flipH="1" flipV="1">
            <a:off x="2458716" y="3899248"/>
            <a:ext cx="9525" cy="452437"/>
          </a:xfrm>
          <a:prstGeom prst="straightConnector1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0" name="AutoShape 8"/>
          <p:cNvCxnSpPr>
            <a:cxnSpLocks noChangeShapeType="1"/>
          </p:cNvCxnSpPr>
          <p:nvPr/>
        </p:nvCxnSpPr>
        <p:spPr bwMode="gray">
          <a:xfrm flipH="1">
            <a:off x="2446016" y="2853085"/>
            <a:ext cx="963612" cy="242888"/>
          </a:xfrm>
          <a:prstGeom prst="straightConnector1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" name="AutoShape 9"/>
          <p:cNvCxnSpPr>
            <a:cxnSpLocks noChangeShapeType="1"/>
          </p:cNvCxnSpPr>
          <p:nvPr/>
        </p:nvCxnSpPr>
        <p:spPr bwMode="gray">
          <a:xfrm>
            <a:off x="1452241" y="2837210"/>
            <a:ext cx="495300" cy="109538"/>
          </a:xfrm>
          <a:prstGeom prst="straightConnector1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" name="Text Box 10"/>
          <p:cNvSpPr txBox="1">
            <a:spLocks noChangeArrowheads="1"/>
          </p:cNvSpPr>
          <p:nvPr/>
        </p:nvSpPr>
        <p:spPr bwMode="gray">
          <a:xfrm>
            <a:off x="2036441" y="1492598"/>
            <a:ext cx="806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003300"/>
                </a:solidFill>
                <a:ea typeface="宋体" charset="-122"/>
              </a:rPr>
              <a:t>Step 1</a:t>
            </a:r>
          </a:p>
        </p:txBody>
      </p:sp>
      <p:sp>
        <p:nvSpPr>
          <p:cNvPr id="53" name="Text Box 11"/>
          <p:cNvSpPr txBox="1">
            <a:spLocks noChangeArrowheads="1"/>
          </p:cNvSpPr>
          <p:nvPr/>
        </p:nvSpPr>
        <p:spPr bwMode="gray">
          <a:xfrm>
            <a:off x="533078" y="3892898"/>
            <a:ext cx="806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003300"/>
                </a:solidFill>
                <a:ea typeface="宋体" charset="-122"/>
              </a:rPr>
              <a:t>Step 2</a:t>
            </a:r>
          </a:p>
        </p:txBody>
      </p:sp>
      <p:sp>
        <p:nvSpPr>
          <p:cNvPr id="54" name="Text Box 12"/>
          <p:cNvSpPr txBox="1">
            <a:spLocks noChangeArrowheads="1"/>
          </p:cNvSpPr>
          <p:nvPr/>
        </p:nvSpPr>
        <p:spPr bwMode="gray">
          <a:xfrm>
            <a:off x="3460428" y="3892898"/>
            <a:ext cx="806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003300"/>
                </a:solidFill>
                <a:ea typeface="宋体" charset="-122"/>
              </a:rPr>
              <a:t>Step 3</a:t>
            </a:r>
          </a:p>
        </p:txBody>
      </p:sp>
      <p:grpSp>
        <p:nvGrpSpPr>
          <p:cNvPr id="55" name="Group 13"/>
          <p:cNvGrpSpPr>
            <a:grpSpLocks/>
          </p:cNvGrpSpPr>
          <p:nvPr/>
        </p:nvGrpSpPr>
        <p:grpSpPr bwMode="auto">
          <a:xfrm>
            <a:off x="323528" y="1918048"/>
            <a:ext cx="1317625" cy="1590675"/>
            <a:chOff x="288" y="1536"/>
            <a:chExt cx="830" cy="1002"/>
          </a:xfrm>
        </p:grpSpPr>
        <p:sp>
          <p:nvSpPr>
            <p:cNvPr id="56" name="Rectangle 14"/>
            <p:cNvSpPr>
              <a:spLocks noChangeArrowheads="1"/>
            </p:cNvSpPr>
            <p:nvPr/>
          </p:nvSpPr>
          <p:spPr bwMode="gray">
            <a:xfrm>
              <a:off x="415" y="1674"/>
              <a:ext cx="605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宋体" charset="-122"/>
                </a:rPr>
                <a:t>Title in here</a:t>
              </a:r>
            </a:p>
          </p:txBody>
        </p:sp>
        <p:sp>
          <p:nvSpPr>
            <p:cNvPr id="57" name="Oval 15"/>
            <p:cNvSpPr>
              <a:spLocks noChangeArrowheads="1"/>
            </p:cNvSpPr>
            <p:nvPr/>
          </p:nvSpPr>
          <p:spPr bwMode="gray">
            <a:xfrm>
              <a:off x="288" y="1536"/>
              <a:ext cx="830" cy="836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8" name="Group 16"/>
            <p:cNvGrpSpPr>
              <a:grpSpLocks/>
            </p:cNvGrpSpPr>
            <p:nvPr/>
          </p:nvGrpSpPr>
          <p:grpSpPr bwMode="auto">
            <a:xfrm>
              <a:off x="313" y="1562"/>
              <a:ext cx="782" cy="976"/>
              <a:chOff x="3975" y="1593"/>
              <a:chExt cx="931" cy="1163"/>
            </a:xfrm>
          </p:grpSpPr>
          <p:pic>
            <p:nvPicPr>
              <p:cNvPr id="71" name="Picture 17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2" name="Oval 18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rgbClr val="F77A1D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73" name="Picture 19" descr="light_shadow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74" name="Group 20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75" name="Group 21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81" name="AutoShape 2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2" name="AutoShape 2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0" name="AutoShape 2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1" name="AutoShape 2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76" name="Group 26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77" name="AutoShape 2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78" name="AutoShape 2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79" name="AutoShape 2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80" name="AutoShape 3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grpSp>
          <p:nvGrpSpPr>
            <p:cNvPr id="59" name="Group 31"/>
            <p:cNvGrpSpPr>
              <a:grpSpLocks/>
            </p:cNvGrpSpPr>
            <p:nvPr/>
          </p:nvGrpSpPr>
          <p:grpSpPr bwMode="auto">
            <a:xfrm rot="-3733502" flipH="1" flipV="1">
              <a:off x="631" y="2108"/>
              <a:ext cx="605" cy="146"/>
              <a:chOff x="2532" y="1051"/>
              <a:chExt cx="893" cy="246"/>
            </a:xfrm>
          </p:grpSpPr>
          <p:grpSp>
            <p:nvGrpSpPr>
              <p:cNvPr id="61" name="Group 32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67" name="AutoShape 3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8" name="AutoShape 3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AutoShape 3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" name="AutoShape 3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62" name="Group 37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63" name="AutoShape 3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" name="AutoShape 3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5" name="AutoShape 4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AutoShape 4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60" name="Rectangle 42"/>
            <p:cNvSpPr>
              <a:spLocks noChangeArrowheads="1"/>
            </p:cNvSpPr>
            <p:nvPr/>
          </p:nvSpPr>
          <p:spPr bwMode="gray">
            <a:xfrm>
              <a:off x="416" y="1776"/>
              <a:ext cx="580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189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>
              <a:spAutoFit/>
              <a:flatTx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charset="-122"/>
                </a:rPr>
                <a:t>Text in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charset="-122"/>
                </a:rPr>
                <a:t>here</a:t>
              </a:r>
            </a:p>
          </p:txBody>
        </p:sp>
      </p:grpSp>
      <p:sp>
        <p:nvSpPr>
          <p:cNvPr id="92" name="Oval 43"/>
          <p:cNvSpPr>
            <a:spLocks noChangeArrowheads="1"/>
          </p:cNvSpPr>
          <p:nvPr/>
        </p:nvSpPr>
        <p:spPr bwMode="gray">
          <a:xfrm>
            <a:off x="1807841" y="4234210"/>
            <a:ext cx="1298575" cy="1309688"/>
          </a:xfrm>
          <a:prstGeom prst="ellipse">
            <a:avLst/>
          </a:prstGeom>
          <a:solidFill>
            <a:srgbClr val="EAEAEA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93" name="Group 44"/>
          <p:cNvGrpSpPr>
            <a:grpSpLocks/>
          </p:cNvGrpSpPr>
          <p:nvPr/>
        </p:nvGrpSpPr>
        <p:grpSpPr bwMode="auto">
          <a:xfrm>
            <a:off x="1853878" y="4280248"/>
            <a:ext cx="1223963" cy="1528762"/>
            <a:chOff x="1252" y="3024"/>
            <a:chExt cx="771" cy="963"/>
          </a:xfrm>
        </p:grpSpPr>
        <p:sp>
          <p:nvSpPr>
            <p:cNvPr id="94" name="Rectangle 45"/>
            <p:cNvSpPr>
              <a:spLocks noChangeArrowheads="1"/>
            </p:cNvSpPr>
            <p:nvPr/>
          </p:nvSpPr>
          <p:spPr bwMode="gray">
            <a:xfrm>
              <a:off x="1322" y="3252"/>
              <a:ext cx="605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宋体" charset="-122"/>
                </a:rPr>
                <a:t>Title in here</a:t>
              </a:r>
            </a:p>
          </p:txBody>
        </p:sp>
        <p:grpSp>
          <p:nvGrpSpPr>
            <p:cNvPr id="95" name="Group 46"/>
            <p:cNvGrpSpPr>
              <a:grpSpLocks/>
            </p:cNvGrpSpPr>
            <p:nvPr/>
          </p:nvGrpSpPr>
          <p:grpSpPr bwMode="auto">
            <a:xfrm>
              <a:off x="1252" y="3024"/>
              <a:ext cx="771" cy="963"/>
              <a:chOff x="3975" y="1593"/>
              <a:chExt cx="931" cy="1163"/>
            </a:xfrm>
          </p:grpSpPr>
          <p:pic>
            <p:nvPicPr>
              <p:cNvPr id="108" name="Picture 47" descr="circuler_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9" name="Oval 48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rgbClr val="8F038F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110" name="Picture 49" descr="light_shadow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11" name="Group 50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112" name="Group 51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54" name="AutoShape 5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55" name="AutoShape 5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56" name="AutoShape 5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57" name="AutoShape 5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13" name="Group 56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14" name="AutoShape 5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15" name="AutoShape 5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52" name="AutoShape 5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53" name="AutoShape 6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grpSp>
          <p:nvGrpSpPr>
            <p:cNvPr id="96" name="Group 61"/>
            <p:cNvGrpSpPr>
              <a:grpSpLocks/>
            </p:cNvGrpSpPr>
            <p:nvPr/>
          </p:nvGrpSpPr>
          <p:grpSpPr bwMode="auto">
            <a:xfrm rot="-3733502" flipH="1" flipV="1">
              <a:off x="1561" y="3564"/>
              <a:ext cx="597" cy="144"/>
              <a:chOff x="2532" y="1051"/>
              <a:chExt cx="893" cy="246"/>
            </a:xfrm>
          </p:grpSpPr>
          <p:grpSp>
            <p:nvGrpSpPr>
              <p:cNvPr id="98" name="Group 62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04" name="AutoShape 6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5" name="AutoShape 6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6" name="AutoShape 6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7" name="AutoShape 6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99" name="Group 67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00" name="AutoShape 6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1" name="AutoShape 6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2" name="AutoShape 7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3" name="AutoShape 7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97" name="Rectangle 72"/>
            <p:cNvSpPr>
              <a:spLocks noChangeArrowheads="1"/>
            </p:cNvSpPr>
            <p:nvPr/>
          </p:nvSpPr>
          <p:spPr bwMode="gray">
            <a:xfrm>
              <a:off x="1353" y="3244"/>
              <a:ext cx="580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189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>
              <a:spAutoFit/>
              <a:flatTx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charset="-122"/>
                </a:rPr>
                <a:t>Text in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charset="-122"/>
                </a:rPr>
                <a:t>here</a:t>
              </a:r>
            </a:p>
          </p:txBody>
        </p:sp>
      </p:grpSp>
      <p:grpSp>
        <p:nvGrpSpPr>
          <p:cNvPr id="158" name="Group 73"/>
          <p:cNvGrpSpPr>
            <a:grpSpLocks/>
          </p:cNvGrpSpPr>
          <p:nvPr/>
        </p:nvGrpSpPr>
        <p:grpSpPr bwMode="auto">
          <a:xfrm>
            <a:off x="3295328" y="1841848"/>
            <a:ext cx="1301750" cy="1577975"/>
            <a:chOff x="2160" y="1488"/>
            <a:chExt cx="820" cy="994"/>
          </a:xfrm>
        </p:grpSpPr>
        <p:sp>
          <p:nvSpPr>
            <p:cNvPr id="159" name="Rectangle 74"/>
            <p:cNvSpPr>
              <a:spLocks noChangeArrowheads="1"/>
            </p:cNvSpPr>
            <p:nvPr/>
          </p:nvSpPr>
          <p:spPr bwMode="gray">
            <a:xfrm>
              <a:off x="2182" y="1672"/>
              <a:ext cx="605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宋体" charset="-122"/>
                </a:rPr>
                <a:t>Title in here</a:t>
              </a:r>
            </a:p>
          </p:txBody>
        </p:sp>
        <p:sp>
          <p:nvSpPr>
            <p:cNvPr id="160" name="Oval 75"/>
            <p:cNvSpPr>
              <a:spLocks noChangeArrowheads="1"/>
            </p:cNvSpPr>
            <p:nvPr/>
          </p:nvSpPr>
          <p:spPr bwMode="gray">
            <a:xfrm>
              <a:off x="2160" y="1488"/>
              <a:ext cx="820" cy="8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61" name="Group 76"/>
            <p:cNvGrpSpPr>
              <a:grpSpLocks/>
            </p:cNvGrpSpPr>
            <p:nvPr/>
          </p:nvGrpSpPr>
          <p:grpSpPr bwMode="auto">
            <a:xfrm>
              <a:off x="2189" y="1516"/>
              <a:ext cx="773" cy="966"/>
              <a:chOff x="3975" y="1593"/>
              <a:chExt cx="931" cy="1163"/>
            </a:xfrm>
          </p:grpSpPr>
          <p:pic>
            <p:nvPicPr>
              <p:cNvPr id="174" name="Picture 77" descr="circuler_1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5" name="Oval 78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rgbClr val="4AB1E4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176" name="Picture 79" descr="light_shadow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77" name="Group 80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178" name="Group 81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84" name="AutoShape 8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85" name="AutoShape 8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86" name="AutoShape 8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87" name="AutoShape 8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79" name="Group 86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80" name="AutoShape 8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81" name="AutoShape 8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82" name="AutoShape 8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83" name="AutoShape 9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grpSp>
          <p:nvGrpSpPr>
            <p:cNvPr id="162" name="Group 91"/>
            <p:cNvGrpSpPr>
              <a:grpSpLocks/>
            </p:cNvGrpSpPr>
            <p:nvPr/>
          </p:nvGrpSpPr>
          <p:grpSpPr bwMode="auto">
            <a:xfrm rot="-3733502" flipH="1" flipV="1">
              <a:off x="2498" y="2058"/>
              <a:ext cx="599" cy="144"/>
              <a:chOff x="2532" y="1051"/>
              <a:chExt cx="893" cy="246"/>
            </a:xfrm>
          </p:grpSpPr>
          <p:grpSp>
            <p:nvGrpSpPr>
              <p:cNvPr id="164" name="Group 92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70" name="AutoShape 9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1" name="AutoShape 9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2" name="AutoShape 9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3" name="AutoShape 9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65" name="Group 97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6" name="AutoShape 9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7" name="AutoShape 9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8" name="AutoShape 10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9" name="AutoShape 10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63" name="Rectangle 102"/>
            <p:cNvSpPr>
              <a:spLocks noChangeArrowheads="1"/>
            </p:cNvSpPr>
            <p:nvPr/>
          </p:nvSpPr>
          <p:spPr bwMode="gray">
            <a:xfrm>
              <a:off x="2300" y="1756"/>
              <a:ext cx="580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189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>
              <a:spAutoFit/>
              <a:flatTx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charset="-122"/>
                </a:rPr>
                <a:t>Text in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charset="-122"/>
                </a:rPr>
                <a:t>here</a:t>
              </a:r>
            </a:p>
          </p:txBody>
        </p:sp>
      </p:grpSp>
      <p:sp>
        <p:nvSpPr>
          <p:cNvPr id="188" name="AutoShape 103"/>
          <p:cNvSpPr>
            <a:spLocks noChangeArrowheads="1"/>
          </p:cNvSpPr>
          <p:nvPr/>
        </p:nvSpPr>
        <p:spPr bwMode="gray">
          <a:xfrm>
            <a:off x="4735191" y="1719610"/>
            <a:ext cx="3970337" cy="3727450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rgbClr val="5BBE4E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>
                <a:solidFill>
                  <a:srgbClr val="DDDDDD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9" name="Rectangle 104"/>
          <p:cNvSpPr>
            <a:spLocks noChangeArrowheads="1"/>
          </p:cNvSpPr>
          <p:nvPr/>
        </p:nvSpPr>
        <p:spPr bwMode="auto">
          <a:xfrm>
            <a:off x="4911403" y="2157760"/>
            <a:ext cx="3700463" cy="280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D7181F"/>
                </a:solidFill>
                <a:ea typeface="宋体" charset="-122"/>
              </a:rPr>
              <a:t>1.Describe contents for a Step1 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ea typeface="宋体" charset="-122"/>
              </a:rPr>
              <a:t>    - Description of the sub contents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ea typeface="宋体" charset="-122"/>
              </a:rPr>
              <a:t>    - Description of the sub contents</a:t>
            </a:r>
          </a:p>
          <a:p>
            <a:pPr>
              <a:lnSpc>
                <a:spcPct val="120000"/>
              </a:lnSpc>
            </a:pPr>
            <a:endParaRPr lang="en-US" altLang="zh-CN" sz="1400" b="1">
              <a:ea typeface="宋体" charset="-122"/>
            </a:endParaRPr>
          </a:p>
          <a:p>
            <a:r>
              <a:rPr lang="en-US" altLang="zh-CN" b="1">
                <a:solidFill>
                  <a:srgbClr val="D7181F"/>
                </a:solidFill>
                <a:ea typeface="宋体" charset="-122"/>
              </a:rPr>
              <a:t>2.Describe contents for a Step2</a:t>
            </a:r>
          </a:p>
          <a:p>
            <a:r>
              <a:rPr lang="en-US" altLang="zh-CN" sz="1400" b="1">
                <a:ea typeface="宋体" charset="-122"/>
              </a:rPr>
              <a:t>    - Description of the sub contents</a:t>
            </a:r>
          </a:p>
          <a:p>
            <a:r>
              <a:rPr lang="en-US" altLang="zh-CN" sz="1400" b="1">
                <a:ea typeface="宋体" charset="-122"/>
              </a:rPr>
              <a:t>    - Description of the sub contents</a:t>
            </a:r>
          </a:p>
          <a:p>
            <a:endParaRPr lang="en-US" altLang="zh-CN" sz="1400" b="1">
              <a:ea typeface="宋体" charset="-122"/>
            </a:endParaRPr>
          </a:p>
          <a:p>
            <a:r>
              <a:rPr lang="en-US" altLang="zh-CN" b="1">
                <a:solidFill>
                  <a:srgbClr val="D7181F"/>
                </a:solidFill>
                <a:ea typeface="宋体" charset="-122"/>
              </a:rPr>
              <a:t>3.Describe contents for a Step3 </a:t>
            </a:r>
          </a:p>
          <a:p>
            <a:r>
              <a:rPr lang="en-US" altLang="zh-CN" sz="1400" b="1">
                <a:ea typeface="宋体" charset="-122"/>
              </a:rPr>
              <a:t>    - Description of the sub contents</a:t>
            </a:r>
          </a:p>
          <a:p>
            <a:r>
              <a:rPr lang="en-US" altLang="zh-CN" sz="1400" b="1">
                <a:ea typeface="宋体" charset="-122"/>
              </a:rPr>
              <a:t>    - Description of the sub contents</a:t>
            </a:r>
          </a:p>
        </p:txBody>
      </p:sp>
      <p:sp>
        <p:nvSpPr>
          <p:cNvPr id="190" name="AutoShape 105"/>
          <p:cNvSpPr>
            <a:spLocks noChangeArrowheads="1"/>
          </p:cNvSpPr>
          <p:nvPr/>
        </p:nvSpPr>
        <p:spPr bwMode="gray">
          <a:xfrm>
            <a:off x="4876478" y="1441798"/>
            <a:ext cx="3686175" cy="5016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rgbClr val="A59A55">
                  <a:gamma/>
                  <a:shade val="46275"/>
                  <a:invGamma/>
                </a:srgbClr>
              </a:gs>
              <a:gs pos="100000">
                <a:srgbClr val="A59A55"/>
              </a:gs>
            </a:gsLst>
            <a:lin ang="5400000" scaled="1"/>
          </a:gradFill>
          <a:ln w="19050" algn="ctr">
            <a:solidFill>
              <a:srgbClr val="DDDDD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1" name="Text Box 106"/>
          <p:cNvSpPr txBox="1">
            <a:spLocks noChangeArrowheads="1"/>
          </p:cNvSpPr>
          <p:nvPr/>
        </p:nvSpPr>
        <p:spPr bwMode="gray">
          <a:xfrm>
            <a:off x="5463853" y="1451323"/>
            <a:ext cx="2443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pic>
        <p:nvPicPr>
          <p:cNvPr id="192" name="Picture 107" descr="2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28" y="2640360"/>
            <a:ext cx="1524000" cy="133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17517</TotalTime>
  <Words>84</Words>
  <Application>Microsoft Office PowerPoint</Application>
  <PresentationFormat>全屏显示(4:3)</PresentationFormat>
  <Paragraphs>24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674</cp:revision>
  <dcterms:created xsi:type="dcterms:W3CDTF">2009-02-11T05:37:22Z</dcterms:created>
  <dcterms:modified xsi:type="dcterms:W3CDTF">2012-07-18T03:34:45Z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