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Oval 3"/>
          <p:cNvSpPr>
            <a:spLocks noChangeArrowheads="1"/>
          </p:cNvSpPr>
          <p:nvPr/>
        </p:nvSpPr>
        <p:spPr bwMode="blackWhite">
          <a:xfrm>
            <a:off x="6599634" y="1545431"/>
            <a:ext cx="693737" cy="693738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AutoShape 4"/>
          <p:cNvSpPr>
            <a:spLocks noChangeArrowheads="1"/>
          </p:cNvSpPr>
          <p:nvPr/>
        </p:nvSpPr>
        <p:spPr bwMode="auto">
          <a:xfrm>
            <a:off x="4058046" y="1894681"/>
            <a:ext cx="1508125" cy="1068388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Oval 5"/>
          <p:cNvSpPr>
            <a:spLocks noChangeArrowheads="1"/>
          </p:cNvSpPr>
          <p:nvPr/>
        </p:nvSpPr>
        <p:spPr bwMode="blackWhite">
          <a:xfrm>
            <a:off x="4472384" y="1124744"/>
            <a:ext cx="693737" cy="693737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Text Box 6"/>
          <p:cNvSpPr txBox="1">
            <a:spLocks noChangeArrowheads="1"/>
          </p:cNvSpPr>
          <p:nvPr/>
        </p:nvSpPr>
        <p:spPr bwMode="auto">
          <a:xfrm>
            <a:off x="4327921" y="1901031"/>
            <a:ext cx="982663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accent2"/>
                </a:solidFill>
                <a:ea typeface="宋体" charset="-122"/>
              </a:rPr>
              <a:t>20.4%</a:t>
            </a:r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4058046" y="2289969"/>
            <a:ext cx="14874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68" name="Line 8"/>
          <p:cNvSpPr>
            <a:spLocks noChangeShapeType="1"/>
          </p:cNvSpPr>
          <p:nvPr/>
        </p:nvSpPr>
        <p:spPr bwMode="auto">
          <a:xfrm>
            <a:off x="4058046" y="2269331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AutoShape 9"/>
          <p:cNvSpPr>
            <a:spLocks noChangeArrowheads="1"/>
          </p:cNvSpPr>
          <p:nvPr/>
        </p:nvSpPr>
        <p:spPr bwMode="auto">
          <a:xfrm>
            <a:off x="6175771" y="2315369"/>
            <a:ext cx="1508125" cy="1068387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Text Box 10"/>
          <p:cNvSpPr txBox="1">
            <a:spLocks noChangeArrowheads="1"/>
          </p:cNvSpPr>
          <p:nvPr/>
        </p:nvSpPr>
        <p:spPr bwMode="auto">
          <a:xfrm>
            <a:off x="6431359" y="2321719"/>
            <a:ext cx="1020762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folHlink"/>
                </a:solidFill>
                <a:ea typeface="宋体" charset="-122"/>
              </a:rPr>
              <a:t>20.4%</a:t>
            </a:r>
          </a:p>
        </p:txBody>
      </p:sp>
      <p:sp>
        <p:nvSpPr>
          <p:cNvPr id="71" name="Rectangle 11"/>
          <p:cNvSpPr>
            <a:spLocks noChangeArrowheads="1"/>
          </p:cNvSpPr>
          <p:nvPr/>
        </p:nvSpPr>
        <p:spPr bwMode="auto">
          <a:xfrm>
            <a:off x="6175771" y="2710656"/>
            <a:ext cx="14874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8080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ea typeface="宋体" charset="-122"/>
              </a:rPr>
              <a:t>Description of the company’s products</a:t>
            </a:r>
          </a:p>
        </p:txBody>
      </p:sp>
      <p:sp>
        <p:nvSpPr>
          <p:cNvPr id="72" name="Line 12"/>
          <p:cNvSpPr>
            <a:spLocks noChangeShapeType="1"/>
          </p:cNvSpPr>
          <p:nvPr/>
        </p:nvSpPr>
        <p:spPr bwMode="auto">
          <a:xfrm>
            <a:off x="6175771" y="2690019"/>
            <a:ext cx="1508125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Oval 13"/>
          <p:cNvSpPr>
            <a:spLocks noChangeArrowheads="1"/>
          </p:cNvSpPr>
          <p:nvPr/>
        </p:nvSpPr>
        <p:spPr bwMode="blackWhite">
          <a:xfrm>
            <a:off x="6956821" y="3920331"/>
            <a:ext cx="693738" cy="693738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AutoShape 14"/>
          <p:cNvSpPr>
            <a:spLocks noChangeArrowheads="1"/>
          </p:cNvSpPr>
          <p:nvPr/>
        </p:nvSpPr>
        <p:spPr bwMode="gray">
          <a:xfrm>
            <a:off x="1759346" y="2021681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Oval 15"/>
          <p:cNvSpPr>
            <a:spLocks noChangeArrowheads="1"/>
          </p:cNvSpPr>
          <p:nvPr/>
        </p:nvSpPr>
        <p:spPr bwMode="blackWhite">
          <a:xfrm>
            <a:off x="2195909" y="1251744"/>
            <a:ext cx="693737" cy="692150"/>
          </a:xfrm>
          <a:prstGeom prst="ellipse">
            <a:avLst/>
          </a:prstGeom>
          <a:solidFill>
            <a:srgbClr val="FFFFFF">
              <a:alpha val="89999"/>
            </a:srgbClr>
          </a:solidFill>
          <a:ln w="9525" algn="ctr">
            <a:solidFill>
              <a:srgbClr val="080808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Arc 16"/>
          <p:cNvSpPr>
            <a:spLocks/>
          </p:cNvSpPr>
          <p:nvPr/>
        </p:nvSpPr>
        <p:spPr bwMode="gray">
          <a:xfrm rot="3328958" flipH="1" flipV="1">
            <a:off x="2286396" y="1373982"/>
            <a:ext cx="439737" cy="4175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588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56796" dir="3806097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Arc 17"/>
          <p:cNvSpPr>
            <a:spLocks/>
          </p:cNvSpPr>
          <p:nvPr/>
        </p:nvSpPr>
        <p:spPr bwMode="gray">
          <a:xfrm rot="6106500">
            <a:off x="7080647" y="4034631"/>
            <a:ext cx="425450" cy="415925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20507"/>
              <a:gd name="T1" fmla="*/ 728 h 21600"/>
              <a:gd name="T2" fmla="*/ 20507 w 20507"/>
              <a:gd name="T3" fmla="*/ 6006 h 21600"/>
              <a:gd name="T4" fmla="*/ 5560 w 2050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7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</a:path>
              <a:path w="20507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6275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rc 18"/>
          <p:cNvSpPr>
            <a:spLocks/>
          </p:cNvSpPr>
          <p:nvPr/>
        </p:nvSpPr>
        <p:spPr bwMode="gray">
          <a:xfrm rot="5400000">
            <a:off x="6739334" y="1740694"/>
            <a:ext cx="376237" cy="261937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275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45791" dir="3378596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Arc 19"/>
          <p:cNvSpPr>
            <a:spLocks/>
          </p:cNvSpPr>
          <p:nvPr/>
        </p:nvSpPr>
        <p:spPr bwMode="gray">
          <a:xfrm>
            <a:off x="4729559" y="1291431"/>
            <a:ext cx="279400" cy="3571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56078"/>
                  <a:invGamma/>
                </a:schemeClr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rgbClr val="1C1C1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Text Box 20"/>
          <p:cNvSpPr txBox="1">
            <a:spLocks noChangeArrowheads="1"/>
          </p:cNvSpPr>
          <p:nvPr/>
        </p:nvSpPr>
        <p:spPr bwMode="auto">
          <a:xfrm>
            <a:off x="2195909" y="2029619"/>
            <a:ext cx="696912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accent1"/>
                </a:solidFill>
                <a:ea typeface="宋体" charset="-122"/>
              </a:rPr>
              <a:t>90%</a:t>
            </a:r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1759346" y="2416969"/>
            <a:ext cx="1487488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graphicFrame>
        <p:nvGraphicFramePr>
          <p:cNvPr id="8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424149"/>
              </p:ext>
            </p:extLst>
          </p:nvPr>
        </p:nvGraphicFramePr>
        <p:xfrm>
          <a:off x="1508521" y="2105819"/>
          <a:ext cx="4940300" cy="42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hart" r:id="rId3" imgW="11772833" imgH="10239389" progId="MSGraph.Chart.8">
                  <p:embed followColorScheme="full"/>
                </p:oleObj>
              </mc:Choice>
              <mc:Fallback>
                <p:oleObj name="Chart" r:id="rId3" imgW="11772833" imgH="10239389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508521" y="2105819"/>
                        <a:ext cx="4940300" cy="429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23"/>
          <p:cNvSpPr>
            <a:spLocks noChangeShapeType="1"/>
          </p:cNvSpPr>
          <p:nvPr/>
        </p:nvSpPr>
        <p:spPr bwMode="auto">
          <a:xfrm>
            <a:off x="1759346" y="2396331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AutoShape 24"/>
          <p:cNvSpPr>
            <a:spLocks noChangeArrowheads="1"/>
          </p:cNvSpPr>
          <p:nvPr/>
        </p:nvSpPr>
        <p:spPr bwMode="auto">
          <a:xfrm>
            <a:off x="6520259" y="4720431"/>
            <a:ext cx="1508125" cy="1069975"/>
          </a:xfrm>
          <a:prstGeom prst="roundRect">
            <a:avLst>
              <a:gd name="adj" fmla="val 16667"/>
            </a:avLst>
          </a:prstGeom>
          <a:solidFill>
            <a:srgbClr val="FFFFFF">
              <a:alpha val="70000"/>
            </a:srgbClr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Text Box 25"/>
          <p:cNvSpPr txBox="1">
            <a:spLocks noChangeArrowheads="1"/>
          </p:cNvSpPr>
          <p:nvPr/>
        </p:nvSpPr>
        <p:spPr bwMode="auto">
          <a:xfrm>
            <a:off x="6956821" y="4726781"/>
            <a:ext cx="6985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hlink"/>
                </a:solidFill>
                <a:ea typeface="宋体" charset="-122"/>
              </a:rPr>
              <a:t>38%</a:t>
            </a:r>
          </a:p>
        </p:txBody>
      </p:sp>
      <p:sp>
        <p:nvSpPr>
          <p:cNvPr id="115" name="Rectangle 26"/>
          <p:cNvSpPr>
            <a:spLocks noChangeArrowheads="1"/>
          </p:cNvSpPr>
          <p:nvPr/>
        </p:nvSpPr>
        <p:spPr bwMode="auto">
          <a:xfrm>
            <a:off x="6520259" y="5115719"/>
            <a:ext cx="1489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116" name="Line 27"/>
          <p:cNvSpPr>
            <a:spLocks noChangeShapeType="1"/>
          </p:cNvSpPr>
          <p:nvPr/>
        </p:nvSpPr>
        <p:spPr bwMode="auto">
          <a:xfrm>
            <a:off x="6520259" y="5095081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Line 28"/>
          <p:cNvSpPr>
            <a:spLocks noChangeShapeType="1"/>
          </p:cNvSpPr>
          <p:nvPr/>
        </p:nvSpPr>
        <p:spPr bwMode="auto">
          <a:xfrm flipH="1" flipV="1">
            <a:off x="2426096" y="3118644"/>
            <a:ext cx="87313" cy="1014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" name="Line 29"/>
          <p:cNvSpPr>
            <a:spLocks noChangeShapeType="1"/>
          </p:cNvSpPr>
          <p:nvPr/>
        </p:nvSpPr>
        <p:spPr bwMode="auto">
          <a:xfrm flipH="1" flipV="1">
            <a:off x="4997846" y="2661444"/>
            <a:ext cx="220663" cy="909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" name="Line 30"/>
          <p:cNvSpPr>
            <a:spLocks noChangeShapeType="1"/>
          </p:cNvSpPr>
          <p:nvPr/>
        </p:nvSpPr>
        <p:spPr bwMode="auto">
          <a:xfrm flipV="1">
            <a:off x="5709046" y="3361531"/>
            <a:ext cx="565150" cy="795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" name="Line 31"/>
          <p:cNvSpPr>
            <a:spLocks noChangeShapeType="1"/>
          </p:cNvSpPr>
          <p:nvPr/>
        </p:nvSpPr>
        <p:spPr bwMode="auto">
          <a:xfrm>
            <a:off x="4758134" y="4583906"/>
            <a:ext cx="1736725" cy="354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17485</TotalTime>
  <Words>28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647</cp:revision>
  <dcterms:created xsi:type="dcterms:W3CDTF">2009-02-11T05:37:22Z</dcterms:created>
  <dcterms:modified xsi:type="dcterms:W3CDTF">2012-07-17T08:23:35Z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