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66" d="100"/>
          <a:sy n="66" d="100"/>
        </p:scale>
        <p:origin x="-171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AutoShape 341"/>
          <p:cNvSpPr>
            <a:spLocks noChangeArrowheads="1"/>
          </p:cNvSpPr>
          <p:nvPr/>
        </p:nvSpPr>
        <p:spPr bwMode="gray">
          <a:xfrm>
            <a:off x="4522267" y="1432148"/>
            <a:ext cx="3979863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Rectangle 50"/>
          <p:cNvSpPr>
            <a:spLocks noChangeArrowheads="1"/>
          </p:cNvSpPr>
          <p:nvPr/>
        </p:nvSpPr>
        <p:spPr bwMode="auto">
          <a:xfrm>
            <a:off x="4565130" y="2110011"/>
            <a:ext cx="4127500" cy="188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>
                <a:solidFill>
                  <a:srgbClr val="FF6600"/>
                </a:solidFill>
                <a:ea typeface="宋体" charset="-122"/>
              </a:rPr>
              <a:t>1.Describe contents for a Chart</a:t>
            </a:r>
            <a:r>
              <a:rPr lang="en-US" altLang="zh-CN">
                <a:ea typeface="宋体" charset="-122"/>
              </a:rPr>
              <a:t> </a:t>
            </a:r>
          </a:p>
          <a:p>
            <a:pPr algn="l">
              <a:lnSpc>
                <a:spcPct val="120000"/>
              </a:lnSpc>
            </a:pPr>
            <a:r>
              <a:rPr lang="en-US" altLang="zh-CN" sz="1400">
                <a:ea typeface="宋体" charset="-122"/>
              </a:rPr>
              <a:t> - Description of the company’s sub contents</a:t>
            </a:r>
          </a:p>
          <a:p>
            <a:pPr algn="l">
              <a:lnSpc>
                <a:spcPct val="120000"/>
              </a:lnSpc>
            </a:pPr>
            <a:r>
              <a:rPr lang="en-US" altLang="zh-CN" sz="1400">
                <a:ea typeface="宋体" charset="-122"/>
              </a:rPr>
              <a:t> - Description of the company’s sub contents</a:t>
            </a:r>
          </a:p>
          <a:p>
            <a:pPr algn="l">
              <a:lnSpc>
                <a:spcPct val="120000"/>
              </a:lnSpc>
            </a:pPr>
            <a:endParaRPr lang="en-US" altLang="zh-CN" sz="1400">
              <a:ea typeface="宋体" charset="-122"/>
            </a:endParaRPr>
          </a:p>
          <a:p>
            <a:pPr algn="l"/>
            <a:r>
              <a:rPr lang="en-US" altLang="zh-CN">
                <a:solidFill>
                  <a:srgbClr val="FF6600"/>
                </a:solidFill>
                <a:ea typeface="宋体" charset="-122"/>
              </a:rPr>
              <a:t>2.Describe contents for a Chart</a:t>
            </a:r>
            <a:r>
              <a:rPr lang="en-US" altLang="zh-CN">
                <a:ea typeface="宋体" charset="-122"/>
              </a:rPr>
              <a:t> </a:t>
            </a:r>
          </a:p>
          <a:p>
            <a:pPr algn="l"/>
            <a:r>
              <a:rPr lang="en-US" altLang="zh-CN" sz="1400">
                <a:ea typeface="宋体" charset="-122"/>
              </a:rPr>
              <a:t> - Description of the company’s sub contents</a:t>
            </a:r>
          </a:p>
          <a:p>
            <a:pPr algn="l"/>
            <a:r>
              <a:rPr lang="en-US" altLang="zh-CN" sz="1400">
                <a:ea typeface="宋体" charset="-122"/>
              </a:rPr>
              <a:t> - Description of the company’s sub contents</a:t>
            </a:r>
          </a:p>
        </p:txBody>
      </p:sp>
      <p:graphicFrame>
        <p:nvGraphicFramePr>
          <p:cNvPr id="4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617636"/>
              </p:ext>
            </p:extLst>
          </p:nvPr>
        </p:nvGraphicFramePr>
        <p:xfrm>
          <a:off x="899592" y="1052736"/>
          <a:ext cx="4183063" cy="487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Chart" r:id="rId3" imgW="6972367" imgH="8143851" progId="MSGraph.Chart.8">
                  <p:embed followColorScheme="full"/>
                </p:oleObj>
              </mc:Choice>
              <mc:Fallback>
                <p:oleObj name="Chart" r:id="rId3" imgW="6972367" imgH="8143851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899592" y="1052736"/>
                        <a:ext cx="4183063" cy="4878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2" name="Group 223"/>
          <p:cNvGrpSpPr>
            <a:grpSpLocks/>
          </p:cNvGrpSpPr>
          <p:nvPr/>
        </p:nvGrpSpPr>
        <p:grpSpPr bwMode="auto">
          <a:xfrm>
            <a:off x="2445817" y="4676998"/>
            <a:ext cx="431800" cy="361950"/>
            <a:chOff x="4719" y="3288"/>
            <a:chExt cx="542" cy="344"/>
          </a:xfrm>
        </p:grpSpPr>
        <p:sp>
          <p:nvSpPr>
            <p:cNvPr id="43" name="Freeform 224"/>
            <p:cNvSpPr>
              <a:spLocks/>
            </p:cNvSpPr>
            <p:nvPr/>
          </p:nvSpPr>
          <p:spPr bwMode="gray">
            <a:xfrm flipH="1">
              <a:off x="4719" y="3358"/>
              <a:ext cx="273" cy="274"/>
            </a:xfrm>
            <a:custGeom>
              <a:avLst/>
              <a:gdLst>
                <a:gd name="T0" fmla="*/ 1176 w 2614"/>
                <a:gd name="T1" fmla="*/ 0 h 2630"/>
                <a:gd name="T2" fmla="*/ 1316 w 2614"/>
                <a:gd name="T3" fmla="*/ 180 h 2630"/>
                <a:gd name="T4" fmla="*/ 1448 w 2614"/>
                <a:gd name="T5" fmla="*/ 0 h 2630"/>
                <a:gd name="T6" fmla="*/ 2504 w 2614"/>
                <a:gd name="T7" fmla="*/ 0 h 2630"/>
                <a:gd name="T8" fmla="*/ 2610 w 2614"/>
                <a:gd name="T9" fmla="*/ 146 h 2630"/>
                <a:gd name="T10" fmla="*/ 2492 w 2614"/>
                <a:gd name="T11" fmla="*/ 312 h 2630"/>
                <a:gd name="T12" fmla="*/ 1716 w 2614"/>
                <a:gd name="T13" fmla="*/ 312 h 2630"/>
                <a:gd name="T14" fmla="*/ 2180 w 2614"/>
                <a:gd name="T15" fmla="*/ 2278 h 2630"/>
                <a:gd name="T16" fmla="*/ 2048 w 2614"/>
                <a:gd name="T17" fmla="*/ 2586 h 2630"/>
                <a:gd name="T18" fmla="*/ 1770 w 2614"/>
                <a:gd name="T19" fmla="*/ 2454 h 2630"/>
                <a:gd name="T20" fmla="*/ 1592 w 2614"/>
                <a:gd name="T21" fmla="*/ 1864 h 2630"/>
                <a:gd name="T22" fmla="*/ 1304 w 2614"/>
                <a:gd name="T23" fmla="*/ 1494 h 2630"/>
                <a:gd name="T24" fmla="*/ 1006 w 2614"/>
                <a:gd name="T25" fmla="*/ 1888 h 2630"/>
                <a:gd name="T26" fmla="*/ 856 w 2614"/>
                <a:gd name="T27" fmla="*/ 2396 h 2630"/>
                <a:gd name="T28" fmla="*/ 570 w 2614"/>
                <a:gd name="T29" fmla="*/ 2596 h 2630"/>
                <a:gd name="T30" fmla="*/ 440 w 2614"/>
                <a:gd name="T31" fmla="*/ 2256 h 2630"/>
                <a:gd name="T32" fmla="*/ 906 w 2614"/>
                <a:gd name="T33" fmla="*/ 310 h 2630"/>
                <a:gd name="T34" fmla="*/ 148 w 2614"/>
                <a:gd name="T35" fmla="*/ 310 h 2630"/>
                <a:gd name="T36" fmla="*/ 2 w 2614"/>
                <a:gd name="T37" fmla="*/ 174 h 2630"/>
                <a:gd name="T38" fmla="*/ 148 w 2614"/>
                <a:gd name="T39" fmla="*/ 2 h 2630"/>
                <a:gd name="T40" fmla="*/ 1176 w 2614"/>
                <a:gd name="T41" fmla="*/ 0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14" h="2630">
                  <a:moveTo>
                    <a:pt x="1176" y="0"/>
                  </a:moveTo>
                  <a:cubicBezTo>
                    <a:pt x="1196" y="78"/>
                    <a:pt x="1274" y="182"/>
                    <a:pt x="1316" y="180"/>
                  </a:cubicBezTo>
                  <a:cubicBezTo>
                    <a:pt x="1358" y="178"/>
                    <a:pt x="1412" y="78"/>
                    <a:pt x="1448" y="0"/>
                  </a:cubicBezTo>
                  <a:cubicBezTo>
                    <a:pt x="1976" y="0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2180" y="2278"/>
                  </a:lnTo>
                  <a:cubicBezTo>
                    <a:pt x="2210" y="2506"/>
                    <a:pt x="2116" y="2574"/>
                    <a:pt x="2048" y="2586"/>
                  </a:cubicBezTo>
                  <a:cubicBezTo>
                    <a:pt x="1982" y="2614"/>
                    <a:pt x="1826" y="2600"/>
                    <a:pt x="1770" y="2454"/>
                  </a:cubicBezTo>
                  <a:cubicBezTo>
                    <a:pt x="1681" y="2159"/>
                    <a:pt x="1592" y="1864"/>
                    <a:pt x="1592" y="1864"/>
                  </a:cubicBezTo>
                  <a:cubicBezTo>
                    <a:pt x="1520" y="1604"/>
                    <a:pt x="1380" y="1490"/>
                    <a:pt x="1304" y="1494"/>
                  </a:cubicBezTo>
                  <a:cubicBezTo>
                    <a:pt x="1164" y="1510"/>
                    <a:pt x="1062" y="1698"/>
                    <a:pt x="1006" y="1888"/>
                  </a:cubicBezTo>
                  <a:cubicBezTo>
                    <a:pt x="910" y="2176"/>
                    <a:pt x="900" y="2302"/>
                    <a:pt x="856" y="2396"/>
                  </a:cubicBezTo>
                  <a:cubicBezTo>
                    <a:pt x="816" y="2508"/>
                    <a:pt x="720" y="2630"/>
                    <a:pt x="570" y="2596"/>
                  </a:cubicBezTo>
                  <a:cubicBezTo>
                    <a:pt x="506" y="2564"/>
                    <a:pt x="376" y="2548"/>
                    <a:pt x="440" y="2256"/>
                  </a:cubicBez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76" y="0"/>
                    <a:pt x="1176" y="0"/>
                  </a:cubicBez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Oval 225"/>
            <p:cNvSpPr>
              <a:spLocks noChangeArrowheads="1"/>
            </p:cNvSpPr>
            <p:nvPr/>
          </p:nvSpPr>
          <p:spPr bwMode="gray">
            <a:xfrm flipH="1">
              <a:off x="4818" y="3288"/>
              <a:ext cx="73" cy="72"/>
            </a:xfrm>
            <a:prstGeom prst="ellipse">
              <a:avLst/>
            </a:prstGeom>
            <a:solidFill>
              <a:srgbClr val="FFFFFF">
                <a:alpha val="39999"/>
              </a:srgbClr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226"/>
            <p:cNvSpPr>
              <a:spLocks/>
            </p:cNvSpPr>
            <p:nvPr/>
          </p:nvSpPr>
          <p:spPr bwMode="gray">
            <a:xfrm>
              <a:off x="5000" y="3363"/>
              <a:ext cx="261" cy="263"/>
            </a:xfrm>
            <a:custGeom>
              <a:avLst/>
              <a:gdLst>
                <a:gd name="T0" fmla="*/ 1100 w 2614"/>
                <a:gd name="T1" fmla="*/ 0 h 2628"/>
                <a:gd name="T2" fmla="*/ 1316 w 2614"/>
                <a:gd name="T3" fmla="*/ 180 h 2628"/>
                <a:gd name="T4" fmla="*/ 1508 w 2614"/>
                <a:gd name="T5" fmla="*/ 6 h 2628"/>
                <a:gd name="T6" fmla="*/ 2504 w 2614"/>
                <a:gd name="T7" fmla="*/ 0 h 2628"/>
                <a:gd name="T8" fmla="*/ 2610 w 2614"/>
                <a:gd name="T9" fmla="*/ 146 h 2628"/>
                <a:gd name="T10" fmla="*/ 2492 w 2614"/>
                <a:gd name="T11" fmla="*/ 312 h 2628"/>
                <a:gd name="T12" fmla="*/ 1716 w 2614"/>
                <a:gd name="T13" fmla="*/ 312 h 2628"/>
                <a:gd name="T14" fmla="*/ 1985 w 2614"/>
                <a:gd name="T15" fmla="*/ 1350 h 2628"/>
                <a:gd name="T16" fmla="*/ 1805 w 2614"/>
                <a:gd name="T17" fmla="*/ 1401 h 2628"/>
                <a:gd name="T18" fmla="*/ 2093 w 2614"/>
                <a:gd name="T19" fmla="*/ 2328 h 2628"/>
                <a:gd name="T20" fmla="*/ 2030 w 2614"/>
                <a:gd name="T21" fmla="*/ 2598 h 2628"/>
                <a:gd name="T22" fmla="*/ 1778 w 2614"/>
                <a:gd name="T23" fmla="*/ 2406 h 2628"/>
                <a:gd name="T24" fmla="*/ 1436 w 2614"/>
                <a:gd name="T25" fmla="*/ 1476 h 2628"/>
                <a:gd name="T26" fmla="*/ 1136 w 2614"/>
                <a:gd name="T27" fmla="*/ 1476 h 2628"/>
                <a:gd name="T28" fmla="*/ 842 w 2614"/>
                <a:gd name="T29" fmla="*/ 2412 h 2628"/>
                <a:gd name="T30" fmla="*/ 635 w 2614"/>
                <a:gd name="T31" fmla="*/ 2595 h 2628"/>
                <a:gd name="T32" fmla="*/ 545 w 2614"/>
                <a:gd name="T33" fmla="*/ 2316 h 2628"/>
                <a:gd name="T34" fmla="*/ 797 w 2614"/>
                <a:gd name="T35" fmla="*/ 1416 h 2628"/>
                <a:gd name="T36" fmla="*/ 602 w 2614"/>
                <a:gd name="T37" fmla="*/ 1368 h 2628"/>
                <a:gd name="T38" fmla="*/ 906 w 2614"/>
                <a:gd name="T39" fmla="*/ 310 h 2628"/>
                <a:gd name="T40" fmla="*/ 148 w 2614"/>
                <a:gd name="T41" fmla="*/ 310 h 2628"/>
                <a:gd name="T42" fmla="*/ 2 w 2614"/>
                <a:gd name="T43" fmla="*/ 174 h 2628"/>
                <a:gd name="T44" fmla="*/ 148 w 2614"/>
                <a:gd name="T45" fmla="*/ 2 h 2628"/>
                <a:gd name="T46" fmla="*/ 1100 w 2614"/>
                <a:gd name="T47" fmla="*/ 0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14" h="2628">
                  <a:moveTo>
                    <a:pt x="1100" y="0"/>
                  </a:moveTo>
                  <a:cubicBezTo>
                    <a:pt x="1120" y="78"/>
                    <a:pt x="1193" y="183"/>
                    <a:pt x="1316" y="180"/>
                  </a:cubicBezTo>
                  <a:cubicBezTo>
                    <a:pt x="1439" y="177"/>
                    <a:pt x="1472" y="84"/>
                    <a:pt x="1508" y="6"/>
                  </a:cubicBezTo>
                  <a:cubicBezTo>
                    <a:pt x="2036" y="6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1985" y="1350"/>
                  </a:lnTo>
                  <a:lnTo>
                    <a:pt x="1805" y="1401"/>
                  </a:lnTo>
                  <a:lnTo>
                    <a:pt x="2093" y="2328"/>
                  </a:lnTo>
                  <a:cubicBezTo>
                    <a:pt x="2126" y="2457"/>
                    <a:pt x="2117" y="2547"/>
                    <a:pt x="2030" y="2598"/>
                  </a:cubicBezTo>
                  <a:cubicBezTo>
                    <a:pt x="1919" y="2628"/>
                    <a:pt x="1834" y="2552"/>
                    <a:pt x="1778" y="2406"/>
                  </a:cubicBezTo>
                  <a:cubicBezTo>
                    <a:pt x="1679" y="2219"/>
                    <a:pt x="1507" y="1628"/>
                    <a:pt x="1436" y="1476"/>
                  </a:cubicBezTo>
                  <a:lnTo>
                    <a:pt x="1136" y="1476"/>
                  </a:lnTo>
                  <a:cubicBezTo>
                    <a:pt x="1070" y="1668"/>
                    <a:pt x="926" y="2226"/>
                    <a:pt x="842" y="2412"/>
                  </a:cubicBezTo>
                  <a:cubicBezTo>
                    <a:pt x="802" y="2524"/>
                    <a:pt x="728" y="2616"/>
                    <a:pt x="635" y="2595"/>
                  </a:cubicBezTo>
                  <a:cubicBezTo>
                    <a:pt x="571" y="2563"/>
                    <a:pt x="488" y="2532"/>
                    <a:pt x="545" y="2316"/>
                  </a:cubicBezTo>
                  <a:lnTo>
                    <a:pt x="797" y="1416"/>
                  </a:lnTo>
                  <a:lnTo>
                    <a:pt x="602" y="1368"/>
                  </a:ln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60" y="0"/>
                    <a:pt x="1100" y="0"/>
                  </a:cubicBez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Oval 227"/>
            <p:cNvSpPr>
              <a:spLocks noChangeArrowheads="1"/>
            </p:cNvSpPr>
            <p:nvPr/>
          </p:nvSpPr>
          <p:spPr bwMode="gray">
            <a:xfrm>
              <a:off x="5097" y="3297"/>
              <a:ext cx="69" cy="68"/>
            </a:xfrm>
            <a:prstGeom prst="ellipse">
              <a:avLst/>
            </a:prstGeom>
            <a:solidFill>
              <a:srgbClr val="FFFFFF">
                <a:alpha val="39999"/>
              </a:srgbClr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" name="Group 263"/>
          <p:cNvGrpSpPr>
            <a:grpSpLocks/>
          </p:cNvGrpSpPr>
          <p:nvPr/>
        </p:nvGrpSpPr>
        <p:grpSpPr bwMode="auto">
          <a:xfrm>
            <a:off x="3625330" y="4711923"/>
            <a:ext cx="447675" cy="384175"/>
            <a:chOff x="2310" y="3078"/>
            <a:chExt cx="312" cy="270"/>
          </a:xfrm>
        </p:grpSpPr>
        <p:sp>
          <p:nvSpPr>
            <p:cNvPr id="48" name="AutoShape 264"/>
            <p:cNvSpPr>
              <a:spLocks noChangeArrowheads="1"/>
            </p:cNvSpPr>
            <p:nvPr/>
          </p:nvSpPr>
          <p:spPr bwMode="gray">
            <a:xfrm>
              <a:off x="2374" y="3078"/>
              <a:ext cx="186" cy="187"/>
            </a:xfrm>
            <a:prstGeom prst="roundRect">
              <a:avLst>
                <a:gd name="adj" fmla="val 6250"/>
              </a:avLst>
            </a:prstGeom>
            <a:noFill/>
            <a:ln w="15875" algn="ctr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86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AutoShape 265"/>
            <p:cNvSpPr>
              <a:spLocks noChangeArrowheads="1"/>
            </p:cNvSpPr>
            <p:nvPr/>
          </p:nvSpPr>
          <p:spPr bwMode="gray">
            <a:xfrm>
              <a:off x="2310" y="3265"/>
              <a:ext cx="312" cy="83"/>
            </a:xfrm>
            <a:prstGeom prst="roundRect">
              <a:avLst>
                <a:gd name="adj" fmla="val 16667"/>
              </a:avLst>
            </a:prstGeom>
            <a:noFill/>
            <a:ln w="15875" algn="ctr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86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AutoShape 266"/>
            <p:cNvSpPr>
              <a:spLocks noChangeArrowheads="1"/>
            </p:cNvSpPr>
            <p:nvPr/>
          </p:nvSpPr>
          <p:spPr bwMode="gray">
            <a:xfrm>
              <a:off x="2390" y="3096"/>
              <a:ext cx="154" cy="147"/>
            </a:xfrm>
            <a:prstGeom prst="roundRect">
              <a:avLst>
                <a:gd name="adj" fmla="val 7972"/>
              </a:avLst>
            </a:prstGeom>
            <a:solidFill>
              <a:srgbClr val="FFFFFF">
                <a:alpha val="39999"/>
              </a:srgbClr>
            </a:solidFill>
            <a:ln w="15875" algn="ctr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267"/>
            <p:cNvSpPr>
              <a:spLocks noChangeShapeType="1"/>
            </p:cNvSpPr>
            <p:nvPr/>
          </p:nvSpPr>
          <p:spPr bwMode="gray">
            <a:xfrm flipH="1">
              <a:off x="2530" y="3305"/>
              <a:ext cx="47" cy="0"/>
            </a:xfrm>
            <a:prstGeom prst="line">
              <a:avLst/>
            </a:prstGeom>
            <a:noFill/>
            <a:ln w="15875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Line 268"/>
            <p:cNvSpPr>
              <a:spLocks noChangeShapeType="1"/>
            </p:cNvSpPr>
            <p:nvPr/>
          </p:nvSpPr>
          <p:spPr bwMode="gray">
            <a:xfrm flipH="1">
              <a:off x="2447" y="3134"/>
              <a:ext cx="78" cy="0"/>
            </a:xfrm>
            <a:prstGeom prst="line">
              <a:avLst/>
            </a:prstGeom>
            <a:noFill/>
            <a:ln w="15875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Line 269"/>
            <p:cNvSpPr>
              <a:spLocks noChangeShapeType="1"/>
            </p:cNvSpPr>
            <p:nvPr/>
          </p:nvSpPr>
          <p:spPr bwMode="gray">
            <a:xfrm flipH="1">
              <a:off x="2467" y="3154"/>
              <a:ext cx="48" cy="0"/>
            </a:xfrm>
            <a:prstGeom prst="line">
              <a:avLst/>
            </a:prstGeom>
            <a:noFill/>
            <a:ln w="15875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Line 270"/>
            <p:cNvSpPr>
              <a:spLocks noChangeShapeType="1"/>
            </p:cNvSpPr>
            <p:nvPr/>
          </p:nvSpPr>
          <p:spPr bwMode="gray">
            <a:xfrm flipH="1">
              <a:off x="2480" y="3216"/>
              <a:ext cx="34" cy="0"/>
            </a:xfrm>
            <a:prstGeom prst="line">
              <a:avLst/>
            </a:prstGeom>
            <a:noFill/>
            <a:ln w="15875">
              <a:solidFill>
                <a:srgbClr val="FFFFFF">
                  <a:alpha val="8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" name="Group 323"/>
          <p:cNvGrpSpPr>
            <a:grpSpLocks/>
          </p:cNvGrpSpPr>
          <p:nvPr/>
        </p:nvGrpSpPr>
        <p:grpSpPr bwMode="auto">
          <a:xfrm>
            <a:off x="3014142" y="4696048"/>
            <a:ext cx="374650" cy="374650"/>
            <a:chOff x="523" y="2809"/>
            <a:chExt cx="876" cy="882"/>
          </a:xfrm>
        </p:grpSpPr>
        <p:sp>
          <p:nvSpPr>
            <p:cNvPr id="56" name="Oval 324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solidFill>
              <a:srgbClr val="FFFFFF">
                <a:alpha val="39999"/>
              </a:srgbClr>
            </a:solidFill>
            <a:ln w="19050" algn="ctr">
              <a:solidFill>
                <a:srgbClr val="FFFFFF">
                  <a:alpha val="89999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325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>
                  <a:alpha val="89999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326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>
                  <a:alpha val="89999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27"/>
            <p:cNvSpPr>
              <a:spLocks/>
            </p:cNvSpPr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8999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28"/>
            <p:cNvSpPr>
              <a:spLocks/>
            </p:cNvSpPr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8999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329"/>
            <p:cNvSpPr>
              <a:spLocks/>
            </p:cNvSpPr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8999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330"/>
            <p:cNvSpPr>
              <a:spLocks/>
            </p:cNvSpPr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8999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3" name="Group 331"/>
          <p:cNvGrpSpPr>
            <a:grpSpLocks/>
          </p:cNvGrpSpPr>
          <p:nvPr/>
        </p:nvGrpSpPr>
        <p:grpSpPr bwMode="auto">
          <a:xfrm>
            <a:off x="2007667" y="4684936"/>
            <a:ext cx="365125" cy="282575"/>
            <a:chOff x="1298" y="1792"/>
            <a:chExt cx="300" cy="234"/>
          </a:xfrm>
        </p:grpSpPr>
        <p:sp>
          <p:nvSpPr>
            <p:cNvPr id="64" name="Line 332"/>
            <p:cNvSpPr>
              <a:spLocks noChangeShapeType="1"/>
            </p:cNvSpPr>
            <p:nvPr/>
          </p:nvSpPr>
          <p:spPr bwMode="gray">
            <a:xfrm flipV="1">
              <a:off x="1523" y="1792"/>
              <a:ext cx="0" cy="60"/>
            </a:xfrm>
            <a:prstGeom prst="line">
              <a:avLst/>
            </a:prstGeom>
            <a:noFill/>
            <a:ln w="571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Rectangle 333"/>
            <p:cNvSpPr>
              <a:spLocks noChangeArrowheads="1"/>
            </p:cNvSpPr>
            <p:nvPr/>
          </p:nvSpPr>
          <p:spPr bwMode="gray">
            <a:xfrm>
              <a:off x="1428" y="1961"/>
              <a:ext cx="43" cy="57"/>
            </a:xfrm>
            <a:prstGeom prst="rect">
              <a:avLst/>
            </a:prstGeom>
            <a:solidFill>
              <a:srgbClr val="FFFFFF">
                <a:alpha val="35001"/>
              </a:srgbClr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Rectangle 334"/>
            <p:cNvSpPr>
              <a:spLocks noChangeArrowheads="1"/>
            </p:cNvSpPr>
            <p:nvPr/>
          </p:nvSpPr>
          <p:spPr bwMode="gray">
            <a:xfrm>
              <a:off x="1384" y="1908"/>
              <a:ext cx="29" cy="29"/>
            </a:xfrm>
            <a:prstGeom prst="rect">
              <a:avLst/>
            </a:prstGeom>
            <a:solidFill>
              <a:srgbClr val="FFFFFF">
                <a:alpha val="35001"/>
              </a:srgbClr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Rectangle 335"/>
            <p:cNvSpPr>
              <a:spLocks noChangeArrowheads="1"/>
            </p:cNvSpPr>
            <p:nvPr/>
          </p:nvSpPr>
          <p:spPr bwMode="gray">
            <a:xfrm>
              <a:off x="1488" y="1908"/>
              <a:ext cx="29" cy="29"/>
            </a:xfrm>
            <a:prstGeom prst="rect">
              <a:avLst/>
            </a:prstGeom>
            <a:solidFill>
              <a:srgbClr val="FFFFFF">
                <a:alpha val="35001"/>
              </a:srgbClr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AutoShape 336"/>
            <p:cNvSpPr>
              <a:spLocks noChangeArrowheads="1"/>
            </p:cNvSpPr>
            <p:nvPr/>
          </p:nvSpPr>
          <p:spPr bwMode="gray">
            <a:xfrm>
              <a:off x="1298" y="1802"/>
              <a:ext cx="300" cy="224"/>
            </a:xfrm>
            <a:prstGeom prst="upArrow">
              <a:avLst>
                <a:gd name="adj1" fmla="val 63676"/>
                <a:gd name="adj2" fmla="val 44657"/>
              </a:avLst>
            </a:prstGeom>
            <a:solidFill>
              <a:srgbClr val="FFFFFF">
                <a:alpha val="35001"/>
              </a:srgbClr>
            </a:solidFill>
            <a:ln w="2857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9" name="Rectangle 51"/>
          <p:cNvSpPr>
            <a:spLocks noChangeArrowheads="1"/>
          </p:cNvSpPr>
          <p:nvPr/>
        </p:nvSpPr>
        <p:spPr bwMode="auto">
          <a:xfrm>
            <a:off x="5152505" y="1452786"/>
            <a:ext cx="2773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Chart 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17482</TotalTime>
  <Words>46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Chart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643</cp:revision>
  <dcterms:created xsi:type="dcterms:W3CDTF">2009-02-11T05:37:22Z</dcterms:created>
  <dcterms:modified xsi:type="dcterms:W3CDTF">2012-07-17T07:44:43Z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