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0" d="100"/>
          <a:sy n="70" d="100"/>
        </p:scale>
        <p:origin x="-1596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228" name="Rectangle 2"/>
          <p:cNvSpPr>
            <a:spLocks noChangeArrowheads="1"/>
          </p:cNvSpPr>
          <p:nvPr/>
        </p:nvSpPr>
        <p:spPr bwMode="black">
          <a:xfrm>
            <a:off x="484188" y="1344613"/>
            <a:ext cx="7089775" cy="963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1"/>
                    </a:gs>
                    <a:gs pos="50000">
                      <a:schemeClr val="bg1"/>
                    </a:gs>
                    <a:gs pos="100000">
                      <a:schemeClr val="accent1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 </a:t>
            </a:r>
            <a:r>
              <a:rPr kumimoji="0" lang="en-US" altLang="zh-CN" sz="2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Contents</a:t>
            </a:r>
          </a:p>
          <a:p>
            <a:pPr marL="0" marR="0" lvl="0" indent="0" algn="l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ThemeGallery</a:t>
            </a:r>
            <a:r>
              <a:rPr kumimoji="0" lang="en-US" altLang="zh-CN" sz="16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  </a:t>
            </a: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is a Design Digital Content &amp; Contents mall developed</a:t>
            </a:r>
          </a:p>
          <a:p>
            <a:pPr marL="0" marR="0" lvl="0" indent="0" algn="l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pitchFamily="2" charset="-122"/>
              </a:rPr>
              <a:t> by Guild Design Inc.</a:t>
            </a:r>
          </a:p>
        </p:txBody>
      </p:sp>
      <p:sp>
        <p:nvSpPr>
          <p:cNvPr id="229" name="Rectangle 3"/>
          <p:cNvSpPr>
            <a:spLocks noChangeArrowheads="1"/>
          </p:cNvSpPr>
          <p:nvPr/>
        </p:nvSpPr>
        <p:spPr bwMode="gray">
          <a:xfrm>
            <a:off x="4645025" y="4565650"/>
            <a:ext cx="3465513" cy="390525"/>
          </a:xfrm>
          <a:prstGeom prst="rect">
            <a:avLst/>
          </a:prstGeom>
          <a:gradFill rotWithShape="1">
            <a:gsLst>
              <a:gs pos="0">
                <a:srgbClr val="D7D7D7"/>
              </a:gs>
              <a:gs pos="100000">
                <a:srgbClr val="F4F4F4"/>
              </a:gs>
            </a:gsLst>
            <a:lin ang="18900000" scaled="1"/>
          </a:gradFill>
          <a:ln w="9525">
            <a:miter lim="800000"/>
            <a:headEnd/>
            <a:tailEnd/>
          </a:ln>
          <a:effectLst/>
          <a:scene3d>
            <a:camera prst="legacyPerspectiveTopLeft"/>
            <a:lightRig rig="legacyFlat3" dir="r"/>
          </a:scene3d>
          <a:sp3d extrusionH="1801800" prstMaterial="legacyMatte">
            <a:bevelT w="13500" h="13500" prst="angle"/>
            <a:bevelB w="13500" h="13500" prst="angle"/>
            <a:extrusionClr>
              <a:srgbClr val="D7D7D7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818181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30" name="Rectangle 4"/>
          <p:cNvSpPr>
            <a:spLocks noChangeArrowheads="1"/>
          </p:cNvSpPr>
          <p:nvPr/>
        </p:nvSpPr>
        <p:spPr bwMode="gray">
          <a:xfrm>
            <a:off x="793750" y="4565650"/>
            <a:ext cx="3465513" cy="390525"/>
          </a:xfrm>
          <a:prstGeom prst="rect">
            <a:avLst/>
          </a:prstGeom>
          <a:gradFill rotWithShape="1">
            <a:gsLst>
              <a:gs pos="0">
                <a:srgbClr val="D7D7D7"/>
              </a:gs>
              <a:gs pos="100000">
                <a:srgbClr val="F4F4F4"/>
              </a:gs>
            </a:gsLst>
            <a:lin ang="18900000" scaled="1"/>
          </a:gradFill>
          <a:ln w="9525">
            <a:miter lim="800000"/>
            <a:headEnd/>
            <a:tailEnd/>
          </a:ln>
          <a:effectLst/>
          <a:scene3d>
            <a:camera prst="legacyPerspectiveTopRight"/>
            <a:lightRig rig="legacyFlat3" dir="r"/>
          </a:scene3d>
          <a:sp3d extrusionH="1801800" prstMaterial="legacyMatte">
            <a:bevelT w="13500" h="13500" prst="angle"/>
            <a:bevelB w="13500" h="13500" prst="angle"/>
            <a:extrusionClr>
              <a:srgbClr val="D7D7D7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818181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charset="-122"/>
            </a:endParaRPr>
          </a:p>
        </p:txBody>
      </p:sp>
      <p:grpSp>
        <p:nvGrpSpPr>
          <p:cNvPr id="231" name="Group 5"/>
          <p:cNvGrpSpPr>
            <a:grpSpLocks/>
          </p:cNvGrpSpPr>
          <p:nvPr/>
        </p:nvGrpSpPr>
        <p:grpSpPr bwMode="auto">
          <a:xfrm>
            <a:off x="2254250" y="3379788"/>
            <a:ext cx="660400" cy="1157287"/>
            <a:chOff x="2111" y="2247"/>
            <a:chExt cx="592" cy="1034"/>
          </a:xfrm>
        </p:grpSpPr>
        <p:sp>
          <p:nvSpPr>
            <p:cNvPr id="232" name="Freeform 6"/>
            <p:cNvSpPr>
              <a:spLocks/>
            </p:cNvSpPr>
            <p:nvPr/>
          </p:nvSpPr>
          <p:spPr bwMode="gray">
            <a:xfrm>
              <a:off x="2111" y="2448"/>
              <a:ext cx="592" cy="833"/>
            </a:xfrm>
            <a:custGeom>
              <a:avLst/>
              <a:gdLst>
                <a:gd name="T0" fmla="*/ 168 w 320"/>
                <a:gd name="T1" fmla="*/ 1 h 479"/>
                <a:gd name="T2" fmla="*/ 148 w 320"/>
                <a:gd name="T3" fmla="*/ 33 h 479"/>
                <a:gd name="T4" fmla="*/ 127 w 320"/>
                <a:gd name="T5" fmla="*/ 1 h 479"/>
                <a:gd name="T6" fmla="*/ 70 w 320"/>
                <a:gd name="T7" fmla="*/ 17 h 479"/>
                <a:gd name="T8" fmla="*/ 1 w 320"/>
                <a:gd name="T9" fmla="*/ 174 h 479"/>
                <a:gd name="T10" fmla="*/ 36 w 320"/>
                <a:gd name="T11" fmla="*/ 213 h 479"/>
                <a:gd name="T12" fmla="*/ 86 w 320"/>
                <a:gd name="T13" fmla="*/ 57 h 479"/>
                <a:gd name="T14" fmla="*/ 14 w 320"/>
                <a:gd name="T15" fmla="*/ 411 h 479"/>
                <a:gd name="T16" fmla="*/ 34 w 320"/>
                <a:gd name="T17" fmla="*/ 466 h 479"/>
                <a:gd name="T18" fmla="*/ 133 w 320"/>
                <a:gd name="T19" fmla="*/ 440 h 479"/>
                <a:gd name="T20" fmla="*/ 147 w 320"/>
                <a:gd name="T21" fmla="*/ 232 h 479"/>
                <a:gd name="T22" fmla="*/ 169 w 320"/>
                <a:gd name="T23" fmla="*/ 439 h 479"/>
                <a:gd name="T24" fmla="*/ 262 w 320"/>
                <a:gd name="T25" fmla="*/ 468 h 479"/>
                <a:gd name="T26" fmla="*/ 282 w 320"/>
                <a:gd name="T27" fmla="*/ 407 h 479"/>
                <a:gd name="T28" fmla="*/ 210 w 320"/>
                <a:gd name="T29" fmla="*/ 57 h 479"/>
                <a:gd name="T30" fmla="*/ 230 w 320"/>
                <a:gd name="T31" fmla="*/ 135 h 479"/>
                <a:gd name="T32" fmla="*/ 281 w 320"/>
                <a:gd name="T33" fmla="*/ 236 h 479"/>
                <a:gd name="T34" fmla="*/ 295 w 320"/>
                <a:gd name="T35" fmla="*/ 162 h 479"/>
                <a:gd name="T36" fmla="*/ 216 w 320"/>
                <a:gd name="T37" fmla="*/ 8 h 479"/>
                <a:gd name="T38" fmla="*/ 168 w 320"/>
                <a:gd name="T39" fmla="*/ 1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38BFD">
                    <a:gamma/>
                    <a:shade val="76078"/>
                    <a:invGamma/>
                  </a:srgbClr>
                </a:gs>
                <a:gs pos="100000">
                  <a:srgbClr val="938BFD"/>
                </a:gs>
              </a:gsLst>
              <a:lin ang="18900000" scaled="1"/>
            </a:gradFill>
            <a:ln>
              <a:noFill/>
            </a:ln>
            <a:effectLst/>
            <a:scene3d>
              <a:camera prst="legacyPerspectiveTopRight"/>
              <a:lightRig rig="legacyNormal2" dir="t"/>
            </a:scene3d>
            <a:sp3d extrusionH="430200" prstMaterial="legacyMetal">
              <a:bevelT w="13500" h="13500" prst="angle"/>
              <a:bevelB w="13500" h="13500" prst="angle"/>
              <a:extrusionClr>
                <a:srgbClr val="938BFD"/>
              </a:extrusionClr>
            </a:sp3d>
            <a:extLst>
              <a:ext uri="{91240B29-F687-4F45-9708-019B960494DF}">
                <a14:hiddenLine xmlns:a14="http://schemas.microsoft.com/office/drawing/2010/main" w="19050" cmpd="sng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3" name="Oval 7"/>
            <p:cNvSpPr>
              <a:spLocks noChangeArrowheads="1"/>
            </p:cNvSpPr>
            <p:nvPr/>
          </p:nvSpPr>
          <p:spPr bwMode="gray">
            <a:xfrm flipH="1">
              <a:off x="2286" y="2247"/>
              <a:ext cx="199" cy="216"/>
            </a:xfrm>
            <a:prstGeom prst="ellipse">
              <a:avLst/>
            </a:prstGeom>
            <a:gradFill rotWithShape="1">
              <a:gsLst>
                <a:gs pos="0">
                  <a:srgbClr val="938BFD">
                    <a:gamma/>
                    <a:shade val="76078"/>
                    <a:invGamma/>
                  </a:srgbClr>
                </a:gs>
                <a:gs pos="100000">
                  <a:srgbClr val="938BFD"/>
                </a:gs>
              </a:gsLst>
              <a:lin ang="18900000" scaled="1"/>
            </a:gradFill>
            <a:ln>
              <a:noFill/>
            </a:ln>
            <a:effectLst/>
            <a:scene3d>
              <a:camera prst="legacyPerspectiveTopRight"/>
              <a:lightRig rig="legacyNormal2" dir="t"/>
            </a:scene3d>
            <a:sp3d extrusionH="430200" prstMaterial="legacyMetal">
              <a:bevelT w="13500" h="13500" prst="angle"/>
              <a:bevelB w="13500" h="13500" prst="angle"/>
              <a:extrusionClr>
                <a:srgbClr val="938BFD"/>
              </a:extrusionClr>
            </a:sp3d>
            <a:extLst>
              <a:ext uri="{91240B29-F687-4F45-9708-019B960494DF}">
                <a14:hiddenLine xmlns:a14="http://schemas.microsoft.com/office/drawing/2010/main" w="19050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</p:grpSp>
      <p:sp>
        <p:nvSpPr>
          <p:cNvPr id="234" name="Text Box 8"/>
          <p:cNvSpPr txBox="1">
            <a:spLocks noChangeArrowheads="1"/>
          </p:cNvSpPr>
          <p:nvPr/>
        </p:nvSpPr>
        <p:spPr bwMode="gray">
          <a:xfrm>
            <a:off x="4826000" y="4583113"/>
            <a:ext cx="9223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999999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latin typeface="Arial" charset="0"/>
                <a:ea typeface="宋体" charset="-122"/>
              </a:rPr>
              <a:t>2003</a:t>
            </a:r>
          </a:p>
        </p:txBody>
      </p:sp>
      <p:sp>
        <p:nvSpPr>
          <p:cNvPr id="235" name="Text Box 9"/>
          <p:cNvSpPr txBox="1">
            <a:spLocks noChangeArrowheads="1"/>
          </p:cNvSpPr>
          <p:nvPr/>
        </p:nvSpPr>
        <p:spPr bwMode="gray">
          <a:xfrm>
            <a:off x="5740400" y="4583113"/>
            <a:ext cx="923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999999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latin typeface="Arial" charset="0"/>
                <a:ea typeface="宋体" charset="-122"/>
              </a:rPr>
              <a:t>2004</a:t>
            </a:r>
          </a:p>
        </p:txBody>
      </p:sp>
      <p:sp>
        <p:nvSpPr>
          <p:cNvPr id="236" name="Text Box 10"/>
          <p:cNvSpPr txBox="1">
            <a:spLocks noChangeArrowheads="1"/>
          </p:cNvSpPr>
          <p:nvPr/>
        </p:nvSpPr>
        <p:spPr bwMode="gray">
          <a:xfrm>
            <a:off x="6751638" y="4583113"/>
            <a:ext cx="923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999999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latin typeface="Arial" charset="0"/>
                <a:ea typeface="宋体" charset="-122"/>
              </a:rPr>
              <a:t>2005</a:t>
            </a:r>
          </a:p>
        </p:txBody>
      </p:sp>
      <p:sp>
        <p:nvSpPr>
          <p:cNvPr id="237" name="Oval 11"/>
          <p:cNvSpPr>
            <a:spLocks noChangeArrowheads="1"/>
          </p:cNvSpPr>
          <p:nvPr/>
        </p:nvSpPr>
        <p:spPr bwMode="gray">
          <a:xfrm>
            <a:off x="1571625" y="2733675"/>
            <a:ext cx="71438" cy="74613"/>
          </a:xfrm>
          <a:prstGeom prst="ellipse">
            <a:avLst/>
          </a:prstGeom>
          <a:solidFill>
            <a:srgbClr val="33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38" name="Rectangle 12"/>
          <p:cNvSpPr>
            <a:spLocks noChangeArrowheads="1"/>
          </p:cNvSpPr>
          <p:nvPr/>
        </p:nvSpPr>
        <p:spPr bwMode="black">
          <a:xfrm>
            <a:off x="1712913" y="2632075"/>
            <a:ext cx="1757362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1400" b="1">
                <a:solidFill>
                  <a:srgbClr val="FFFFFF"/>
                </a:solidFill>
                <a:latin typeface="Arial" charset="0"/>
                <a:ea typeface="宋体" charset="-122"/>
              </a:rPr>
              <a:t>2003 statistics title</a:t>
            </a:r>
          </a:p>
        </p:txBody>
      </p:sp>
      <p:sp>
        <p:nvSpPr>
          <p:cNvPr id="239" name="Oval 13"/>
          <p:cNvSpPr>
            <a:spLocks noChangeArrowheads="1"/>
          </p:cNvSpPr>
          <p:nvPr/>
        </p:nvSpPr>
        <p:spPr bwMode="gray">
          <a:xfrm>
            <a:off x="4835525" y="2711450"/>
            <a:ext cx="71438" cy="74613"/>
          </a:xfrm>
          <a:prstGeom prst="ellipse">
            <a:avLst/>
          </a:prstGeom>
          <a:solidFill>
            <a:srgbClr val="33339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>
              <a:ea typeface="宋体" charset="-122"/>
            </a:endParaRPr>
          </a:p>
        </p:txBody>
      </p:sp>
      <p:sp>
        <p:nvSpPr>
          <p:cNvPr id="240" name="Rectangle 14"/>
          <p:cNvSpPr>
            <a:spLocks noChangeArrowheads="1"/>
          </p:cNvSpPr>
          <p:nvPr/>
        </p:nvSpPr>
        <p:spPr bwMode="black">
          <a:xfrm>
            <a:off x="4968875" y="2590800"/>
            <a:ext cx="17573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en-US" altLang="zh-CN" sz="1400" b="1">
                <a:solidFill>
                  <a:srgbClr val="FFFFFF"/>
                </a:solidFill>
                <a:latin typeface="Arial" charset="0"/>
                <a:ea typeface="宋体" charset="-122"/>
              </a:rPr>
              <a:t>2003 statistics title</a:t>
            </a:r>
          </a:p>
        </p:txBody>
      </p:sp>
      <p:sp>
        <p:nvSpPr>
          <p:cNvPr id="241" name="Rectangle 15"/>
          <p:cNvSpPr>
            <a:spLocks noChangeArrowheads="1"/>
          </p:cNvSpPr>
          <p:nvPr/>
        </p:nvSpPr>
        <p:spPr bwMode="black">
          <a:xfrm>
            <a:off x="3597275" y="4946650"/>
            <a:ext cx="7937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(unit : %)</a:t>
            </a:r>
          </a:p>
        </p:txBody>
      </p:sp>
      <p:sp>
        <p:nvSpPr>
          <p:cNvPr id="242" name="Rectangle 16"/>
          <p:cNvSpPr>
            <a:spLocks noChangeArrowheads="1"/>
          </p:cNvSpPr>
          <p:nvPr/>
        </p:nvSpPr>
        <p:spPr bwMode="black">
          <a:xfrm>
            <a:off x="7377113" y="4946650"/>
            <a:ext cx="7937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(unit : %)</a:t>
            </a:r>
          </a:p>
        </p:txBody>
      </p:sp>
      <p:sp>
        <p:nvSpPr>
          <p:cNvPr id="243" name="Rectangle 17"/>
          <p:cNvSpPr>
            <a:spLocks noChangeArrowheads="1"/>
          </p:cNvSpPr>
          <p:nvPr/>
        </p:nvSpPr>
        <p:spPr bwMode="black">
          <a:xfrm>
            <a:off x="720725" y="4973638"/>
            <a:ext cx="24765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* </a:t>
            </a: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2003  Statistics agency statistics</a:t>
            </a:r>
          </a:p>
        </p:txBody>
      </p:sp>
      <p:sp>
        <p:nvSpPr>
          <p:cNvPr id="244" name="Rectangle 18"/>
          <p:cNvSpPr>
            <a:spLocks noChangeArrowheads="1"/>
          </p:cNvSpPr>
          <p:nvPr/>
        </p:nvSpPr>
        <p:spPr bwMode="black">
          <a:xfrm>
            <a:off x="4651375" y="4983163"/>
            <a:ext cx="24765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* </a:t>
            </a:r>
            <a:r>
              <a:rPr kumimoji="0" lang="en-US" altLang="zh-CN" sz="12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2003  Statistics agency statistics</a:t>
            </a:r>
          </a:p>
        </p:txBody>
      </p:sp>
      <p:sp>
        <p:nvSpPr>
          <p:cNvPr id="245" name="Text Box 19"/>
          <p:cNvSpPr txBox="1">
            <a:spLocks noChangeArrowheads="1"/>
          </p:cNvSpPr>
          <p:nvPr/>
        </p:nvSpPr>
        <p:spPr bwMode="gray">
          <a:xfrm>
            <a:off x="2262188" y="3690938"/>
            <a:ext cx="6556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FEFEFE"/>
                </a:solidFill>
                <a:latin typeface="Arial" charset="0"/>
                <a:ea typeface="宋体" charset="-122"/>
              </a:rPr>
              <a:t>50%</a:t>
            </a:r>
          </a:p>
        </p:txBody>
      </p:sp>
      <p:sp>
        <p:nvSpPr>
          <p:cNvPr id="246" name="Text Box 20"/>
          <p:cNvSpPr txBox="1">
            <a:spLocks noChangeArrowheads="1"/>
          </p:cNvSpPr>
          <p:nvPr/>
        </p:nvSpPr>
        <p:spPr bwMode="gray">
          <a:xfrm>
            <a:off x="1193800" y="4583113"/>
            <a:ext cx="922338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999999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latin typeface="Arial" charset="0"/>
                <a:ea typeface="宋体" charset="-122"/>
              </a:rPr>
              <a:t>2003</a:t>
            </a:r>
          </a:p>
        </p:txBody>
      </p:sp>
      <p:sp>
        <p:nvSpPr>
          <p:cNvPr id="247" name="Text Box 21"/>
          <p:cNvSpPr txBox="1">
            <a:spLocks noChangeArrowheads="1"/>
          </p:cNvSpPr>
          <p:nvPr/>
        </p:nvSpPr>
        <p:spPr bwMode="gray">
          <a:xfrm>
            <a:off x="2101850" y="4583113"/>
            <a:ext cx="923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999999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latin typeface="Arial" charset="0"/>
                <a:ea typeface="宋体" charset="-122"/>
              </a:rPr>
              <a:t>2004</a:t>
            </a:r>
          </a:p>
        </p:txBody>
      </p:sp>
      <p:sp>
        <p:nvSpPr>
          <p:cNvPr id="248" name="Text Box 22"/>
          <p:cNvSpPr txBox="1">
            <a:spLocks noChangeArrowheads="1"/>
          </p:cNvSpPr>
          <p:nvPr/>
        </p:nvSpPr>
        <p:spPr bwMode="gray">
          <a:xfrm>
            <a:off x="3098800" y="4583113"/>
            <a:ext cx="9239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13500000" algn="ctr" rotWithShape="0">
                    <a:srgbClr val="999999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solidFill>
                  <a:srgbClr val="080808"/>
                </a:solidFill>
                <a:latin typeface="Arial" charset="0"/>
                <a:ea typeface="宋体" charset="-122"/>
              </a:rPr>
              <a:t>2005</a:t>
            </a:r>
          </a:p>
        </p:txBody>
      </p:sp>
      <p:grpSp>
        <p:nvGrpSpPr>
          <p:cNvPr id="249" name="Group 23"/>
          <p:cNvGrpSpPr>
            <a:grpSpLocks/>
          </p:cNvGrpSpPr>
          <p:nvPr/>
        </p:nvGrpSpPr>
        <p:grpSpPr bwMode="auto">
          <a:xfrm>
            <a:off x="3106738" y="2851150"/>
            <a:ext cx="969962" cy="1695450"/>
            <a:chOff x="2111" y="2247"/>
            <a:chExt cx="592" cy="1034"/>
          </a:xfrm>
        </p:grpSpPr>
        <p:sp>
          <p:nvSpPr>
            <p:cNvPr id="250" name="Freeform 24"/>
            <p:cNvSpPr>
              <a:spLocks/>
            </p:cNvSpPr>
            <p:nvPr/>
          </p:nvSpPr>
          <p:spPr bwMode="gray">
            <a:xfrm>
              <a:off x="2111" y="2449"/>
              <a:ext cx="592" cy="832"/>
            </a:xfrm>
            <a:custGeom>
              <a:avLst/>
              <a:gdLst>
                <a:gd name="T0" fmla="*/ 168 w 320"/>
                <a:gd name="T1" fmla="*/ 1 h 479"/>
                <a:gd name="T2" fmla="*/ 148 w 320"/>
                <a:gd name="T3" fmla="*/ 33 h 479"/>
                <a:gd name="T4" fmla="*/ 127 w 320"/>
                <a:gd name="T5" fmla="*/ 1 h 479"/>
                <a:gd name="T6" fmla="*/ 70 w 320"/>
                <a:gd name="T7" fmla="*/ 17 h 479"/>
                <a:gd name="T8" fmla="*/ 1 w 320"/>
                <a:gd name="T9" fmla="*/ 174 h 479"/>
                <a:gd name="T10" fmla="*/ 36 w 320"/>
                <a:gd name="T11" fmla="*/ 213 h 479"/>
                <a:gd name="T12" fmla="*/ 86 w 320"/>
                <a:gd name="T13" fmla="*/ 57 h 479"/>
                <a:gd name="T14" fmla="*/ 14 w 320"/>
                <a:gd name="T15" fmla="*/ 411 h 479"/>
                <a:gd name="T16" fmla="*/ 34 w 320"/>
                <a:gd name="T17" fmla="*/ 466 h 479"/>
                <a:gd name="T18" fmla="*/ 133 w 320"/>
                <a:gd name="T19" fmla="*/ 440 h 479"/>
                <a:gd name="T20" fmla="*/ 147 w 320"/>
                <a:gd name="T21" fmla="*/ 232 h 479"/>
                <a:gd name="T22" fmla="*/ 169 w 320"/>
                <a:gd name="T23" fmla="*/ 439 h 479"/>
                <a:gd name="T24" fmla="*/ 262 w 320"/>
                <a:gd name="T25" fmla="*/ 468 h 479"/>
                <a:gd name="T26" fmla="*/ 282 w 320"/>
                <a:gd name="T27" fmla="*/ 407 h 479"/>
                <a:gd name="T28" fmla="*/ 210 w 320"/>
                <a:gd name="T29" fmla="*/ 57 h 479"/>
                <a:gd name="T30" fmla="*/ 230 w 320"/>
                <a:gd name="T31" fmla="*/ 135 h 479"/>
                <a:gd name="T32" fmla="*/ 281 w 320"/>
                <a:gd name="T33" fmla="*/ 236 h 479"/>
                <a:gd name="T34" fmla="*/ 295 w 320"/>
                <a:gd name="T35" fmla="*/ 162 h 479"/>
                <a:gd name="T36" fmla="*/ 216 w 320"/>
                <a:gd name="T37" fmla="*/ 8 h 479"/>
                <a:gd name="T38" fmla="*/ 168 w 320"/>
                <a:gd name="T39" fmla="*/ 1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38BFD">
                    <a:gamma/>
                    <a:shade val="76078"/>
                    <a:invGamma/>
                  </a:srgbClr>
                </a:gs>
                <a:gs pos="100000">
                  <a:srgbClr val="938BFD"/>
                </a:gs>
              </a:gsLst>
              <a:lin ang="18900000" scaled="1"/>
            </a:gradFill>
            <a:ln>
              <a:noFill/>
            </a:ln>
            <a:effectLst/>
            <a:scene3d>
              <a:camera prst="legacyPerspectiveTopRight"/>
              <a:lightRig rig="legacyNormal2" dir="t"/>
            </a:scene3d>
            <a:sp3d extrusionH="430200" prstMaterial="legacyMetal">
              <a:bevelT w="13500" h="13500" prst="angle"/>
              <a:bevelB w="13500" h="13500" prst="angle"/>
              <a:extrusionClr>
                <a:srgbClr val="938BFD"/>
              </a:extrusionClr>
            </a:sp3d>
            <a:extLst>
              <a:ext uri="{91240B29-F687-4F45-9708-019B960494DF}">
                <a14:hiddenLine xmlns:a14="http://schemas.microsoft.com/office/drawing/2010/main" w="19050" cmpd="sng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1" name="Oval 25"/>
            <p:cNvSpPr>
              <a:spLocks noChangeArrowheads="1"/>
            </p:cNvSpPr>
            <p:nvPr/>
          </p:nvSpPr>
          <p:spPr bwMode="gray">
            <a:xfrm flipH="1">
              <a:off x="2286" y="2247"/>
              <a:ext cx="199" cy="215"/>
            </a:xfrm>
            <a:prstGeom prst="ellipse">
              <a:avLst/>
            </a:prstGeom>
            <a:gradFill rotWithShape="1">
              <a:gsLst>
                <a:gs pos="0">
                  <a:srgbClr val="938BFD">
                    <a:gamma/>
                    <a:shade val="76078"/>
                    <a:invGamma/>
                  </a:srgbClr>
                </a:gs>
                <a:gs pos="100000">
                  <a:srgbClr val="938BFD"/>
                </a:gs>
              </a:gsLst>
              <a:lin ang="18900000" scaled="1"/>
            </a:gradFill>
            <a:ln>
              <a:noFill/>
            </a:ln>
            <a:effectLst/>
            <a:scene3d>
              <a:camera prst="legacyPerspectiveTopRight"/>
              <a:lightRig rig="legacyNormal2" dir="t"/>
            </a:scene3d>
            <a:sp3d extrusionH="430200" prstMaterial="legacyMetal">
              <a:bevelT w="13500" h="13500" prst="angle"/>
              <a:bevelB w="13500" h="13500" prst="angle"/>
              <a:extrusionClr>
                <a:srgbClr val="938BFD"/>
              </a:extrusionClr>
            </a:sp3d>
            <a:extLst>
              <a:ext uri="{91240B29-F687-4F45-9708-019B960494DF}">
                <a14:hiddenLine xmlns:a14="http://schemas.microsoft.com/office/drawing/2010/main" w="19050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</p:grpSp>
      <p:sp>
        <p:nvSpPr>
          <p:cNvPr id="252" name="Text Box 26"/>
          <p:cNvSpPr txBox="1">
            <a:spLocks noChangeArrowheads="1"/>
          </p:cNvSpPr>
          <p:nvPr/>
        </p:nvSpPr>
        <p:spPr bwMode="gray">
          <a:xfrm>
            <a:off x="3128963" y="3370263"/>
            <a:ext cx="87312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solidFill>
                  <a:srgbClr val="FEFEFE"/>
                </a:solidFill>
                <a:latin typeface="Arial" charset="0"/>
                <a:ea typeface="宋体" charset="-122"/>
              </a:rPr>
              <a:t>90%</a:t>
            </a:r>
          </a:p>
        </p:txBody>
      </p:sp>
      <p:grpSp>
        <p:nvGrpSpPr>
          <p:cNvPr id="253" name="Group 27"/>
          <p:cNvGrpSpPr>
            <a:grpSpLocks/>
          </p:cNvGrpSpPr>
          <p:nvPr/>
        </p:nvGrpSpPr>
        <p:grpSpPr bwMode="auto">
          <a:xfrm>
            <a:off x="1416050" y="3621088"/>
            <a:ext cx="519113" cy="911225"/>
            <a:chOff x="2111" y="2247"/>
            <a:chExt cx="592" cy="1034"/>
          </a:xfrm>
        </p:grpSpPr>
        <p:sp>
          <p:nvSpPr>
            <p:cNvPr id="254" name="Freeform 28"/>
            <p:cNvSpPr>
              <a:spLocks/>
            </p:cNvSpPr>
            <p:nvPr/>
          </p:nvSpPr>
          <p:spPr bwMode="gray">
            <a:xfrm>
              <a:off x="2111" y="2449"/>
              <a:ext cx="592" cy="832"/>
            </a:xfrm>
            <a:custGeom>
              <a:avLst/>
              <a:gdLst>
                <a:gd name="T0" fmla="*/ 168 w 320"/>
                <a:gd name="T1" fmla="*/ 1 h 479"/>
                <a:gd name="T2" fmla="*/ 148 w 320"/>
                <a:gd name="T3" fmla="*/ 33 h 479"/>
                <a:gd name="T4" fmla="*/ 127 w 320"/>
                <a:gd name="T5" fmla="*/ 1 h 479"/>
                <a:gd name="T6" fmla="*/ 70 w 320"/>
                <a:gd name="T7" fmla="*/ 17 h 479"/>
                <a:gd name="T8" fmla="*/ 1 w 320"/>
                <a:gd name="T9" fmla="*/ 174 h 479"/>
                <a:gd name="T10" fmla="*/ 36 w 320"/>
                <a:gd name="T11" fmla="*/ 213 h 479"/>
                <a:gd name="T12" fmla="*/ 86 w 320"/>
                <a:gd name="T13" fmla="*/ 57 h 479"/>
                <a:gd name="T14" fmla="*/ 14 w 320"/>
                <a:gd name="T15" fmla="*/ 411 h 479"/>
                <a:gd name="T16" fmla="*/ 34 w 320"/>
                <a:gd name="T17" fmla="*/ 466 h 479"/>
                <a:gd name="T18" fmla="*/ 133 w 320"/>
                <a:gd name="T19" fmla="*/ 440 h 479"/>
                <a:gd name="T20" fmla="*/ 147 w 320"/>
                <a:gd name="T21" fmla="*/ 232 h 479"/>
                <a:gd name="T22" fmla="*/ 169 w 320"/>
                <a:gd name="T23" fmla="*/ 439 h 479"/>
                <a:gd name="T24" fmla="*/ 262 w 320"/>
                <a:gd name="T25" fmla="*/ 468 h 479"/>
                <a:gd name="T26" fmla="*/ 282 w 320"/>
                <a:gd name="T27" fmla="*/ 407 h 479"/>
                <a:gd name="T28" fmla="*/ 210 w 320"/>
                <a:gd name="T29" fmla="*/ 57 h 479"/>
                <a:gd name="T30" fmla="*/ 230 w 320"/>
                <a:gd name="T31" fmla="*/ 135 h 479"/>
                <a:gd name="T32" fmla="*/ 281 w 320"/>
                <a:gd name="T33" fmla="*/ 236 h 479"/>
                <a:gd name="T34" fmla="*/ 295 w 320"/>
                <a:gd name="T35" fmla="*/ 162 h 479"/>
                <a:gd name="T36" fmla="*/ 216 w 320"/>
                <a:gd name="T37" fmla="*/ 8 h 479"/>
                <a:gd name="T38" fmla="*/ 168 w 320"/>
                <a:gd name="T39" fmla="*/ 1 h 4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0" h="479">
                  <a:moveTo>
                    <a:pt x="168" y="1"/>
                  </a:moveTo>
                  <a:cubicBezTo>
                    <a:pt x="165" y="15"/>
                    <a:pt x="154" y="34"/>
                    <a:pt x="148" y="33"/>
                  </a:cubicBezTo>
                  <a:cubicBezTo>
                    <a:pt x="141" y="33"/>
                    <a:pt x="133" y="15"/>
                    <a:pt x="127" y="1"/>
                  </a:cubicBezTo>
                  <a:cubicBezTo>
                    <a:pt x="105" y="0"/>
                    <a:pt x="88" y="5"/>
                    <a:pt x="70" y="17"/>
                  </a:cubicBezTo>
                  <a:cubicBezTo>
                    <a:pt x="57" y="32"/>
                    <a:pt x="0" y="165"/>
                    <a:pt x="1" y="174"/>
                  </a:cubicBezTo>
                  <a:cubicBezTo>
                    <a:pt x="1" y="183"/>
                    <a:pt x="3" y="212"/>
                    <a:pt x="36" y="213"/>
                  </a:cubicBezTo>
                  <a:cubicBezTo>
                    <a:pt x="63" y="197"/>
                    <a:pt x="86" y="57"/>
                    <a:pt x="86" y="57"/>
                  </a:cubicBezTo>
                  <a:cubicBezTo>
                    <a:pt x="79" y="92"/>
                    <a:pt x="14" y="411"/>
                    <a:pt x="14" y="411"/>
                  </a:cubicBezTo>
                  <a:cubicBezTo>
                    <a:pt x="9" y="452"/>
                    <a:pt x="24" y="464"/>
                    <a:pt x="34" y="466"/>
                  </a:cubicBezTo>
                  <a:cubicBezTo>
                    <a:pt x="55" y="471"/>
                    <a:pt x="114" y="479"/>
                    <a:pt x="133" y="440"/>
                  </a:cubicBezTo>
                  <a:cubicBezTo>
                    <a:pt x="152" y="401"/>
                    <a:pt x="141" y="232"/>
                    <a:pt x="147" y="232"/>
                  </a:cubicBezTo>
                  <a:cubicBezTo>
                    <a:pt x="153" y="232"/>
                    <a:pt x="150" y="400"/>
                    <a:pt x="169" y="439"/>
                  </a:cubicBezTo>
                  <a:cubicBezTo>
                    <a:pt x="188" y="478"/>
                    <a:pt x="243" y="473"/>
                    <a:pt x="262" y="468"/>
                  </a:cubicBezTo>
                  <a:cubicBezTo>
                    <a:pt x="272" y="462"/>
                    <a:pt x="292" y="459"/>
                    <a:pt x="282" y="407"/>
                  </a:cubicBezTo>
                  <a:lnTo>
                    <a:pt x="210" y="57"/>
                  </a:lnTo>
                  <a:cubicBezTo>
                    <a:pt x="201" y="12"/>
                    <a:pt x="218" y="105"/>
                    <a:pt x="230" y="135"/>
                  </a:cubicBezTo>
                  <a:cubicBezTo>
                    <a:pt x="242" y="165"/>
                    <a:pt x="242" y="254"/>
                    <a:pt x="281" y="236"/>
                  </a:cubicBezTo>
                  <a:cubicBezTo>
                    <a:pt x="320" y="218"/>
                    <a:pt x="299" y="180"/>
                    <a:pt x="295" y="162"/>
                  </a:cubicBezTo>
                  <a:cubicBezTo>
                    <a:pt x="288" y="150"/>
                    <a:pt x="237" y="17"/>
                    <a:pt x="216" y="8"/>
                  </a:cubicBezTo>
                  <a:cubicBezTo>
                    <a:pt x="183" y="0"/>
                    <a:pt x="168" y="1"/>
                    <a:pt x="168" y="1"/>
                  </a:cubicBezTo>
                  <a:close/>
                </a:path>
              </a:pathLst>
            </a:custGeom>
            <a:gradFill rotWithShape="1">
              <a:gsLst>
                <a:gs pos="0">
                  <a:srgbClr val="938BFD">
                    <a:gamma/>
                    <a:shade val="76078"/>
                    <a:invGamma/>
                  </a:srgbClr>
                </a:gs>
                <a:gs pos="100000">
                  <a:srgbClr val="938BFD"/>
                </a:gs>
              </a:gsLst>
              <a:lin ang="18900000" scaled="1"/>
            </a:gradFill>
            <a:ln>
              <a:noFill/>
            </a:ln>
            <a:effectLst/>
            <a:scene3d>
              <a:camera prst="legacyPerspectiveTopRight"/>
              <a:lightRig rig="legacyNormal2" dir="t"/>
            </a:scene3d>
            <a:sp3d extrusionH="430200" prstMaterial="legacyMetal">
              <a:bevelT w="13500" h="13500" prst="angle"/>
              <a:bevelB w="13500" h="13500" prst="angle"/>
              <a:extrusionClr>
                <a:srgbClr val="938BFD"/>
              </a:extrusionClr>
            </a:sp3d>
            <a:extLst>
              <a:ext uri="{91240B29-F687-4F45-9708-019B960494DF}">
                <a14:hiddenLine xmlns:a14="http://schemas.microsoft.com/office/drawing/2010/main" w="19050" cmpd="sng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5" name="Oval 29"/>
            <p:cNvSpPr>
              <a:spLocks noChangeArrowheads="1"/>
            </p:cNvSpPr>
            <p:nvPr/>
          </p:nvSpPr>
          <p:spPr bwMode="gray">
            <a:xfrm flipH="1">
              <a:off x="2287" y="2247"/>
              <a:ext cx="199" cy="214"/>
            </a:xfrm>
            <a:prstGeom prst="ellipse">
              <a:avLst/>
            </a:prstGeom>
            <a:gradFill rotWithShape="1">
              <a:gsLst>
                <a:gs pos="0">
                  <a:srgbClr val="938BFD">
                    <a:gamma/>
                    <a:shade val="76078"/>
                    <a:invGamma/>
                  </a:srgbClr>
                </a:gs>
                <a:gs pos="100000">
                  <a:srgbClr val="938BFD"/>
                </a:gs>
              </a:gsLst>
              <a:lin ang="18900000" scaled="1"/>
            </a:gradFill>
            <a:ln>
              <a:noFill/>
            </a:ln>
            <a:effectLst/>
            <a:scene3d>
              <a:camera prst="legacyPerspectiveTopRight"/>
              <a:lightRig rig="legacyNormal2" dir="t"/>
            </a:scene3d>
            <a:sp3d extrusionH="430200" prstMaterial="legacyMetal">
              <a:bevelT w="13500" h="13500" prst="angle"/>
              <a:bevelB w="13500" h="13500" prst="angle"/>
              <a:extrusionClr>
                <a:srgbClr val="938BFD"/>
              </a:extrusionClr>
            </a:sp3d>
            <a:extLst>
              <a:ext uri="{91240B29-F687-4F45-9708-019B960494DF}">
                <a14:hiddenLine xmlns:a14="http://schemas.microsoft.com/office/drawing/2010/main" w="19050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12393903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</p:grpSp>
      <p:sp>
        <p:nvSpPr>
          <p:cNvPr id="256" name="Text Box 30"/>
          <p:cNvSpPr txBox="1">
            <a:spLocks noChangeArrowheads="1"/>
          </p:cNvSpPr>
          <p:nvPr/>
        </p:nvSpPr>
        <p:spPr bwMode="gray">
          <a:xfrm>
            <a:off x="1349375" y="3879850"/>
            <a:ext cx="6096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400" b="1">
                <a:solidFill>
                  <a:srgbClr val="FEFEFE"/>
                </a:solidFill>
                <a:latin typeface="Arial" charset="0"/>
                <a:ea typeface="宋体" charset="-122"/>
              </a:rPr>
              <a:t>15%</a:t>
            </a:r>
          </a:p>
        </p:txBody>
      </p:sp>
      <p:grpSp>
        <p:nvGrpSpPr>
          <p:cNvPr id="257" name="Group 31"/>
          <p:cNvGrpSpPr>
            <a:grpSpLocks/>
          </p:cNvGrpSpPr>
          <p:nvPr/>
        </p:nvGrpSpPr>
        <p:grpSpPr bwMode="auto">
          <a:xfrm>
            <a:off x="6807200" y="2810495"/>
            <a:ext cx="850900" cy="1698625"/>
            <a:chOff x="4466" y="2053"/>
            <a:chExt cx="590" cy="1177"/>
          </a:xfrm>
        </p:grpSpPr>
        <p:sp>
          <p:nvSpPr>
            <p:cNvPr id="258" name="Freeform 32"/>
            <p:cNvSpPr>
              <a:spLocks/>
            </p:cNvSpPr>
            <p:nvPr/>
          </p:nvSpPr>
          <p:spPr bwMode="gray">
            <a:xfrm>
              <a:off x="4466" y="2259"/>
              <a:ext cx="590" cy="971"/>
            </a:xfrm>
            <a:custGeom>
              <a:avLst/>
              <a:gdLst>
                <a:gd name="T0" fmla="*/ 284 w 590"/>
                <a:gd name="T1" fmla="*/ 59 h 971"/>
                <a:gd name="T2" fmla="*/ 364 w 590"/>
                <a:gd name="T3" fmla="*/ 7 h 971"/>
                <a:gd name="T4" fmla="*/ 446 w 590"/>
                <a:gd name="T5" fmla="*/ 52 h 971"/>
                <a:gd name="T6" fmla="*/ 512 w 590"/>
                <a:gd name="T7" fmla="*/ 216 h 971"/>
                <a:gd name="T8" fmla="*/ 532 w 590"/>
                <a:gd name="T9" fmla="*/ 417 h 971"/>
                <a:gd name="T10" fmla="*/ 450 w 590"/>
                <a:gd name="T11" fmla="*/ 305 h 971"/>
                <a:gd name="T12" fmla="*/ 398 w 590"/>
                <a:gd name="T13" fmla="*/ 118 h 971"/>
                <a:gd name="T14" fmla="*/ 490 w 590"/>
                <a:gd name="T15" fmla="*/ 497 h 971"/>
                <a:gd name="T16" fmla="*/ 388 w 590"/>
                <a:gd name="T17" fmla="*/ 531 h 971"/>
                <a:gd name="T18" fmla="*/ 412 w 590"/>
                <a:gd name="T19" fmla="*/ 817 h 971"/>
                <a:gd name="T20" fmla="*/ 366 w 590"/>
                <a:gd name="T21" fmla="*/ 967 h 971"/>
                <a:gd name="T22" fmla="*/ 308 w 590"/>
                <a:gd name="T23" fmla="*/ 832 h 971"/>
                <a:gd name="T24" fmla="*/ 290 w 590"/>
                <a:gd name="T25" fmla="*/ 549 h 971"/>
                <a:gd name="T26" fmla="*/ 264 w 590"/>
                <a:gd name="T27" fmla="*/ 801 h 971"/>
                <a:gd name="T28" fmla="*/ 189 w 590"/>
                <a:gd name="T29" fmla="*/ 962 h 971"/>
                <a:gd name="T30" fmla="*/ 151 w 590"/>
                <a:gd name="T31" fmla="*/ 804 h 971"/>
                <a:gd name="T32" fmla="*/ 184 w 590"/>
                <a:gd name="T33" fmla="*/ 525 h 971"/>
                <a:gd name="T34" fmla="*/ 84 w 590"/>
                <a:gd name="T35" fmla="*/ 505 h 971"/>
                <a:gd name="T36" fmla="*/ 170 w 590"/>
                <a:gd name="T37" fmla="*/ 118 h 971"/>
                <a:gd name="T38" fmla="*/ 86 w 590"/>
                <a:gd name="T39" fmla="*/ 401 h 971"/>
                <a:gd name="T40" fmla="*/ 24 w 590"/>
                <a:gd name="T41" fmla="*/ 303 h 971"/>
                <a:gd name="T42" fmla="*/ 140 w 590"/>
                <a:gd name="T43" fmla="*/ 39 h 971"/>
                <a:gd name="T44" fmla="*/ 212 w 590"/>
                <a:gd name="T45" fmla="*/ 13 h 971"/>
                <a:gd name="T46" fmla="*/ 284 w 590"/>
                <a:gd name="T47" fmla="*/ 5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gradFill rotWithShape="1">
              <a:gsLst>
                <a:gs pos="0">
                  <a:srgbClr val="13D3F9"/>
                </a:gs>
                <a:gs pos="100000">
                  <a:srgbClr val="13D3F9">
                    <a:gamma/>
                    <a:tint val="53725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legacyPerspectiveTopLeft"/>
              <a:lightRig rig="legacyNormal4" dir="b"/>
            </a:scene3d>
            <a:sp3d extrusionH="354000" prstMaterial="legacyMetal">
              <a:bevelT w="13500" h="13500" prst="angle"/>
              <a:bevelB w="13500" h="13500" prst="angle"/>
              <a:extrusionClr>
                <a:srgbClr val="13D3F9"/>
              </a:extrusionClr>
            </a:sp3d>
            <a:extLst>
              <a:ext uri="{91240B29-F687-4F45-9708-019B960494DF}">
                <a14:hiddenLine xmlns:a14="http://schemas.microsoft.com/office/drawing/2010/main" w="19050" cmpd="sng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20006097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9" name="Oval 33"/>
            <p:cNvSpPr>
              <a:spLocks noChangeArrowheads="1"/>
            </p:cNvSpPr>
            <p:nvPr/>
          </p:nvSpPr>
          <p:spPr bwMode="gray">
            <a:xfrm>
              <a:off x="4641" y="2053"/>
              <a:ext cx="212" cy="225"/>
            </a:xfrm>
            <a:prstGeom prst="ellipse">
              <a:avLst/>
            </a:prstGeom>
            <a:gradFill rotWithShape="1">
              <a:gsLst>
                <a:gs pos="0">
                  <a:srgbClr val="13D3F9"/>
                </a:gs>
                <a:gs pos="100000">
                  <a:srgbClr val="13D3F9">
                    <a:gamma/>
                    <a:tint val="53725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legacyPerspectiveTopLeft"/>
              <a:lightRig rig="legacyNormal4" dir="b"/>
            </a:scene3d>
            <a:sp3d extrusionH="354000" prstMaterial="legacyMetal">
              <a:bevelT w="13500" h="13500" prst="angle"/>
              <a:bevelB w="13500" h="13500" prst="angle"/>
              <a:extrusionClr>
                <a:srgbClr val="13D3F9"/>
              </a:extrusionClr>
            </a:sp3d>
            <a:extLst>
              <a:ext uri="{91240B29-F687-4F45-9708-019B960494DF}">
                <a14:hiddenLine xmlns:a14="http://schemas.microsoft.com/office/drawing/2010/main" w="19050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20006097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</p:grpSp>
      <p:sp>
        <p:nvSpPr>
          <p:cNvPr id="260" name="Text Box 34"/>
          <p:cNvSpPr txBox="1">
            <a:spLocks noChangeArrowheads="1"/>
          </p:cNvSpPr>
          <p:nvPr/>
        </p:nvSpPr>
        <p:spPr bwMode="gray">
          <a:xfrm>
            <a:off x="6864350" y="3370263"/>
            <a:ext cx="7556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000" b="1">
                <a:latin typeface="Arial" charset="0"/>
                <a:ea typeface="宋体" charset="-122"/>
              </a:rPr>
              <a:t>96%</a:t>
            </a:r>
          </a:p>
        </p:txBody>
      </p:sp>
      <p:grpSp>
        <p:nvGrpSpPr>
          <p:cNvPr id="261" name="Group 35"/>
          <p:cNvGrpSpPr>
            <a:grpSpLocks/>
          </p:cNvGrpSpPr>
          <p:nvPr/>
        </p:nvGrpSpPr>
        <p:grpSpPr bwMode="auto">
          <a:xfrm>
            <a:off x="5867400" y="3094038"/>
            <a:ext cx="717550" cy="1433512"/>
            <a:chOff x="4466" y="2053"/>
            <a:chExt cx="590" cy="1177"/>
          </a:xfrm>
        </p:grpSpPr>
        <p:sp>
          <p:nvSpPr>
            <p:cNvPr id="262" name="Freeform 36"/>
            <p:cNvSpPr>
              <a:spLocks/>
            </p:cNvSpPr>
            <p:nvPr/>
          </p:nvSpPr>
          <p:spPr bwMode="gray">
            <a:xfrm>
              <a:off x="4466" y="2259"/>
              <a:ext cx="590" cy="971"/>
            </a:xfrm>
            <a:custGeom>
              <a:avLst/>
              <a:gdLst>
                <a:gd name="T0" fmla="*/ 284 w 590"/>
                <a:gd name="T1" fmla="*/ 59 h 971"/>
                <a:gd name="T2" fmla="*/ 364 w 590"/>
                <a:gd name="T3" fmla="*/ 7 h 971"/>
                <a:gd name="T4" fmla="*/ 446 w 590"/>
                <a:gd name="T5" fmla="*/ 52 h 971"/>
                <a:gd name="T6" fmla="*/ 512 w 590"/>
                <a:gd name="T7" fmla="*/ 216 h 971"/>
                <a:gd name="T8" fmla="*/ 532 w 590"/>
                <a:gd name="T9" fmla="*/ 417 h 971"/>
                <a:gd name="T10" fmla="*/ 450 w 590"/>
                <a:gd name="T11" fmla="*/ 305 h 971"/>
                <a:gd name="T12" fmla="*/ 398 w 590"/>
                <a:gd name="T13" fmla="*/ 118 h 971"/>
                <a:gd name="T14" fmla="*/ 490 w 590"/>
                <a:gd name="T15" fmla="*/ 497 h 971"/>
                <a:gd name="T16" fmla="*/ 388 w 590"/>
                <a:gd name="T17" fmla="*/ 531 h 971"/>
                <a:gd name="T18" fmla="*/ 412 w 590"/>
                <a:gd name="T19" fmla="*/ 817 h 971"/>
                <a:gd name="T20" fmla="*/ 366 w 590"/>
                <a:gd name="T21" fmla="*/ 967 h 971"/>
                <a:gd name="T22" fmla="*/ 308 w 590"/>
                <a:gd name="T23" fmla="*/ 832 h 971"/>
                <a:gd name="T24" fmla="*/ 290 w 590"/>
                <a:gd name="T25" fmla="*/ 549 h 971"/>
                <a:gd name="T26" fmla="*/ 264 w 590"/>
                <a:gd name="T27" fmla="*/ 801 h 971"/>
                <a:gd name="T28" fmla="*/ 189 w 590"/>
                <a:gd name="T29" fmla="*/ 962 h 971"/>
                <a:gd name="T30" fmla="*/ 151 w 590"/>
                <a:gd name="T31" fmla="*/ 804 h 971"/>
                <a:gd name="T32" fmla="*/ 184 w 590"/>
                <a:gd name="T33" fmla="*/ 525 h 971"/>
                <a:gd name="T34" fmla="*/ 84 w 590"/>
                <a:gd name="T35" fmla="*/ 505 h 971"/>
                <a:gd name="T36" fmla="*/ 170 w 590"/>
                <a:gd name="T37" fmla="*/ 118 h 971"/>
                <a:gd name="T38" fmla="*/ 86 w 590"/>
                <a:gd name="T39" fmla="*/ 401 h 971"/>
                <a:gd name="T40" fmla="*/ 24 w 590"/>
                <a:gd name="T41" fmla="*/ 303 h 971"/>
                <a:gd name="T42" fmla="*/ 140 w 590"/>
                <a:gd name="T43" fmla="*/ 39 h 971"/>
                <a:gd name="T44" fmla="*/ 212 w 590"/>
                <a:gd name="T45" fmla="*/ 13 h 971"/>
                <a:gd name="T46" fmla="*/ 284 w 590"/>
                <a:gd name="T47" fmla="*/ 5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gradFill rotWithShape="1">
              <a:gsLst>
                <a:gs pos="0">
                  <a:srgbClr val="13D3F9"/>
                </a:gs>
                <a:gs pos="100000">
                  <a:srgbClr val="13D3F9">
                    <a:gamma/>
                    <a:tint val="53725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legacyPerspectiveTopLeft"/>
              <a:lightRig rig="legacyNormal4" dir="b"/>
            </a:scene3d>
            <a:sp3d extrusionH="354000" prstMaterial="legacyMetal">
              <a:bevelT w="13500" h="13500" prst="angle"/>
              <a:bevelB w="13500" h="13500" prst="angle"/>
              <a:extrusionClr>
                <a:srgbClr val="13D3F9"/>
              </a:extrusionClr>
            </a:sp3d>
            <a:extLst>
              <a:ext uri="{91240B29-F687-4F45-9708-019B960494DF}">
                <a14:hiddenLine xmlns:a14="http://schemas.microsoft.com/office/drawing/2010/main" w="19050" cmpd="sng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20006097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3" name="Oval 37"/>
            <p:cNvSpPr>
              <a:spLocks noChangeArrowheads="1"/>
            </p:cNvSpPr>
            <p:nvPr/>
          </p:nvSpPr>
          <p:spPr bwMode="gray">
            <a:xfrm>
              <a:off x="4641" y="2053"/>
              <a:ext cx="213" cy="225"/>
            </a:xfrm>
            <a:prstGeom prst="ellipse">
              <a:avLst/>
            </a:prstGeom>
            <a:gradFill rotWithShape="1">
              <a:gsLst>
                <a:gs pos="0">
                  <a:srgbClr val="13D3F9"/>
                </a:gs>
                <a:gs pos="100000">
                  <a:srgbClr val="13D3F9">
                    <a:gamma/>
                    <a:tint val="53725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legacyPerspectiveTopLeft"/>
              <a:lightRig rig="legacyNormal4" dir="b"/>
            </a:scene3d>
            <a:sp3d extrusionH="354000" prstMaterial="legacyMetal">
              <a:bevelT w="13500" h="13500" prst="angle"/>
              <a:bevelB w="13500" h="13500" prst="angle"/>
              <a:extrusionClr>
                <a:srgbClr val="13D3F9"/>
              </a:extrusionClr>
            </a:sp3d>
            <a:extLst>
              <a:ext uri="{91240B29-F687-4F45-9708-019B960494DF}">
                <a14:hiddenLine xmlns:a14="http://schemas.microsoft.com/office/drawing/2010/main" w="19050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20006097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</p:grpSp>
      <p:grpSp>
        <p:nvGrpSpPr>
          <p:cNvPr id="264" name="Group 38"/>
          <p:cNvGrpSpPr>
            <a:grpSpLocks/>
          </p:cNvGrpSpPr>
          <p:nvPr/>
        </p:nvGrpSpPr>
        <p:grpSpPr bwMode="auto">
          <a:xfrm>
            <a:off x="5030788" y="3467100"/>
            <a:ext cx="533400" cy="1065213"/>
            <a:chOff x="4466" y="2053"/>
            <a:chExt cx="590" cy="1177"/>
          </a:xfrm>
        </p:grpSpPr>
        <p:sp>
          <p:nvSpPr>
            <p:cNvPr id="265" name="Freeform 39"/>
            <p:cNvSpPr>
              <a:spLocks/>
            </p:cNvSpPr>
            <p:nvPr/>
          </p:nvSpPr>
          <p:spPr bwMode="gray">
            <a:xfrm>
              <a:off x="4466" y="2258"/>
              <a:ext cx="590" cy="972"/>
            </a:xfrm>
            <a:custGeom>
              <a:avLst/>
              <a:gdLst>
                <a:gd name="T0" fmla="*/ 284 w 590"/>
                <a:gd name="T1" fmla="*/ 59 h 971"/>
                <a:gd name="T2" fmla="*/ 364 w 590"/>
                <a:gd name="T3" fmla="*/ 7 h 971"/>
                <a:gd name="T4" fmla="*/ 446 w 590"/>
                <a:gd name="T5" fmla="*/ 52 h 971"/>
                <a:gd name="T6" fmla="*/ 512 w 590"/>
                <a:gd name="T7" fmla="*/ 216 h 971"/>
                <a:gd name="T8" fmla="*/ 532 w 590"/>
                <a:gd name="T9" fmla="*/ 417 h 971"/>
                <a:gd name="T10" fmla="*/ 450 w 590"/>
                <a:gd name="T11" fmla="*/ 305 h 971"/>
                <a:gd name="T12" fmla="*/ 398 w 590"/>
                <a:gd name="T13" fmla="*/ 118 h 971"/>
                <a:gd name="T14" fmla="*/ 490 w 590"/>
                <a:gd name="T15" fmla="*/ 497 h 971"/>
                <a:gd name="T16" fmla="*/ 388 w 590"/>
                <a:gd name="T17" fmla="*/ 531 h 971"/>
                <a:gd name="T18" fmla="*/ 412 w 590"/>
                <a:gd name="T19" fmla="*/ 817 h 971"/>
                <a:gd name="T20" fmla="*/ 366 w 590"/>
                <a:gd name="T21" fmla="*/ 967 h 971"/>
                <a:gd name="T22" fmla="*/ 308 w 590"/>
                <a:gd name="T23" fmla="*/ 832 h 971"/>
                <a:gd name="T24" fmla="*/ 290 w 590"/>
                <a:gd name="T25" fmla="*/ 549 h 971"/>
                <a:gd name="T26" fmla="*/ 264 w 590"/>
                <a:gd name="T27" fmla="*/ 801 h 971"/>
                <a:gd name="T28" fmla="*/ 189 w 590"/>
                <a:gd name="T29" fmla="*/ 962 h 971"/>
                <a:gd name="T30" fmla="*/ 151 w 590"/>
                <a:gd name="T31" fmla="*/ 804 h 971"/>
                <a:gd name="T32" fmla="*/ 184 w 590"/>
                <a:gd name="T33" fmla="*/ 525 h 971"/>
                <a:gd name="T34" fmla="*/ 84 w 590"/>
                <a:gd name="T35" fmla="*/ 505 h 971"/>
                <a:gd name="T36" fmla="*/ 170 w 590"/>
                <a:gd name="T37" fmla="*/ 118 h 971"/>
                <a:gd name="T38" fmla="*/ 86 w 590"/>
                <a:gd name="T39" fmla="*/ 401 h 971"/>
                <a:gd name="T40" fmla="*/ 24 w 590"/>
                <a:gd name="T41" fmla="*/ 303 h 971"/>
                <a:gd name="T42" fmla="*/ 140 w 590"/>
                <a:gd name="T43" fmla="*/ 39 h 971"/>
                <a:gd name="T44" fmla="*/ 212 w 590"/>
                <a:gd name="T45" fmla="*/ 13 h 971"/>
                <a:gd name="T46" fmla="*/ 284 w 590"/>
                <a:gd name="T47" fmla="*/ 59 h 9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0" h="971">
                  <a:moveTo>
                    <a:pt x="284" y="59"/>
                  </a:moveTo>
                  <a:cubicBezTo>
                    <a:pt x="326" y="59"/>
                    <a:pt x="352" y="37"/>
                    <a:pt x="364" y="7"/>
                  </a:cubicBezTo>
                  <a:cubicBezTo>
                    <a:pt x="390" y="2"/>
                    <a:pt x="418" y="17"/>
                    <a:pt x="446" y="52"/>
                  </a:cubicBezTo>
                  <a:cubicBezTo>
                    <a:pt x="470" y="87"/>
                    <a:pt x="498" y="155"/>
                    <a:pt x="512" y="216"/>
                  </a:cubicBezTo>
                  <a:cubicBezTo>
                    <a:pt x="528" y="274"/>
                    <a:pt x="590" y="404"/>
                    <a:pt x="532" y="417"/>
                  </a:cubicBezTo>
                  <a:cubicBezTo>
                    <a:pt x="476" y="430"/>
                    <a:pt x="462" y="364"/>
                    <a:pt x="450" y="305"/>
                  </a:cubicBezTo>
                  <a:cubicBezTo>
                    <a:pt x="430" y="227"/>
                    <a:pt x="398" y="118"/>
                    <a:pt x="398" y="118"/>
                  </a:cubicBezTo>
                  <a:cubicBezTo>
                    <a:pt x="405" y="150"/>
                    <a:pt x="492" y="428"/>
                    <a:pt x="490" y="497"/>
                  </a:cubicBezTo>
                  <a:cubicBezTo>
                    <a:pt x="428" y="523"/>
                    <a:pt x="442" y="516"/>
                    <a:pt x="388" y="531"/>
                  </a:cubicBezTo>
                  <a:cubicBezTo>
                    <a:pt x="394" y="620"/>
                    <a:pt x="405" y="737"/>
                    <a:pt x="412" y="817"/>
                  </a:cubicBezTo>
                  <a:cubicBezTo>
                    <a:pt x="414" y="865"/>
                    <a:pt x="438" y="963"/>
                    <a:pt x="366" y="967"/>
                  </a:cubicBezTo>
                  <a:cubicBezTo>
                    <a:pt x="294" y="971"/>
                    <a:pt x="318" y="915"/>
                    <a:pt x="308" y="832"/>
                  </a:cubicBezTo>
                  <a:lnTo>
                    <a:pt x="290" y="549"/>
                  </a:lnTo>
                  <a:lnTo>
                    <a:pt x="264" y="801"/>
                  </a:lnTo>
                  <a:cubicBezTo>
                    <a:pt x="250" y="879"/>
                    <a:pt x="256" y="960"/>
                    <a:pt x="189" y="962"/>
                  </a:cubicBezTo>
                  <a:cubicBezTo>
                    <a:pt x="122" y="964"/>
                    <a:pt x="149" y="840"/>
                    <a:pt x="151" y="804"/>
                  </a:cubicBezTo>
                  <a:cubicBezTo>
                    <a:pt x="153" y="768"/>
                    <a:pt x="184" y="579"/>
                    <a:pt x="184" y="525"/>
                  </a:cubicBezTo>
                  <a:cubicBezTo>
                    <a:pt x="134" y="515"/>
                    <a:pt x="84" y="505"/>
                    <a:pt x="84" y="505"/>
                  </a:cubicBezTo>
                  <a:lnTo>
                    <a:pt x="170" y="118"/>
                  </a:lnTo>
                  <a:cubicBezTo>
                    <a:pt x="170" y="101"/>
                    <a:pt x="110" y="370"/>
                    <a:pt x="86" y="401"/>
                  </a:cubicBezTo>
                  <a:cubicBezTo>
                    <a:pt x="62" y="433"/>
                    <a:pt x="0" y="397"/>
                    <a:pt x="24" y="303"/>
                  </a:cubicBezTo>
                  <a:cubicBezTo>
                    <a:pt x="34" y="263"/>
                    <a:pt x="124" y="55"/>
                    <a:pt x="140" y="39"/>
                  </a:cubicBezTo>
                  <a:cubicBezTo>
                    <a:pt x="156" y="23"/>
                    <a:pt x="160" y="0"/>
                    <a:pt x="212" y="13"/>
                  </a:cubicBezTo>
                  <a:cubicBezTo>
                    <a:pt x="238" y="41"/>
                    <a:pt x="242" y="59"/>
                    <a:pt x="284" y="59"/>
                  </a:cubicBezTo>
                  <a:close/>
                </a:path>
              </a:pathLst>
            </a:custGeom>
            <a:gradFill rotWithShape="1">
              <a:gsLst>
                <a:gs pos="0">
                  <a:srgbClr val="13D3F9"/>
                </a:gs>
                <a:gs pos="100000">
                  <a:srgbClr val="13D3F9">
                    <a:gamma/>
                    <a:tint val="53725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legacyPerspectiveTopLeft"/>
              <a:lightRig rig="legacyNormal4" dir="b"/>
            </a:scene3d>
            <a:sp3d extrusionH="354000" prstMaterial="legacyMetal">
              <a:bevelT w="13500" h="13500" prst="angle"/>
              <a:bevelB w="13500" h="13500" prst="angle"/>
              <a:extrusionClr>
                <a:srgbClr val="13D3F9"/>
              </a:extrusionClr>
            </a:sp3d>
            <a:extLst>
              <a:ext uri="{91240B29-F687-4F45-9708-019B960494DF}">
                <a14:hiddenLine xmlns:a14="http://schemas.microsoft.com/office/drawing/2010/main" w="19050" cmpd="sng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20006097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6" name="Oval 40"/>
            <p:cNvSpPr>
              <a:spLocks noChangeArrowheads="1"/>
            </p:cNvSpPr>
            <p:nvPr/>
          </p:nvSpPr>
          <p:spPr bwMode="gray">
            <a:xfrm>
              <a:off x="4642" y="2053"/>
              <a:ext cx="212" cy="225"/>
            </a:xfrm>
            <a:prstGeom prst="ellipse">
              <a:avLst/>
            </a:prstGeom>
            <a:gradFill rotWithShape="1">
              <a:gsLst>
                <a:gs pos="0">
                  <a:srgbClr val="13D3F9"/>
                </a:gs>
                <a:gs pos="100000">
                  <a:srgbClr val="13D3F9">
                    <a:gamma/>
                    <a:tint val="53725"/>
                    <a:invGamma/>
                  </a:srgbClr>
                </a:gs>
              </a:gsLst>
              <a:lin ang="18900000" scaled="1"/>
            </a:gradFill>
            <a:ln>
              <a:noFill/>
            </a:ln>
            <a:effectLst/>
            <a:scene3d>
              <a:camera prst="legacyPerspectiveTopLeft"/>
              <a:lightRig rig="legacyNormal4" dir="b"/>
            </a:scene3d>
            <a:sp3d extrusionH="354000" prstMaterial="legacyMetal">
              <a:bevelT w="13500" h="13500" prst="angle"/>
              <a:bevelB w="13500" h="13500" prst="angle"/>
              <a:extrusionClr>
                <a:srgbClr val="13D3F9"/>
              </a:extrusionClr>
            </a:sp3d>
            <a:extLst>
              <a:ext uri="{91240B29-F687-4F45-9708-019B960494DF}">
                <a14:hiddenLine xmlns:a14="http://schemas.microsoft.com/office/drawing/2010/main" w="19050">
                  <a:noFill/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20006097" algn="ctr" rotWithShape="0">
                      <a:schemeClr val="tx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</p:grpSp>
      <p:sp>
        <p:nvSpPr>
          <p:cNvPr id="267" name="Text Box 41"/>
          <p:cNvSpPr txBox="1">
            <a:spLocks noChangeArrowheads="1"/>
          </p:cNvSpPr>
          <p:nvPr/>
        </p:nvSpPr>
        <p:spPr bwMode="gray">
          <a:xfrm>
            <a:off x="5019675" y="3805238"/>
            <a:ext cx="61277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400" b="1">
                <a:latin typeface="Arial" charset="0"/>
                <a:ea typeface="宋体" charset="-122"/>
              </a:rPr>
              <a:t>35%</a:t>
            </a:r>
          </a:p>
        </p:txBody>
      </p:sp>
      <p:sp>
        <p:nvSpPr>
          <p:cNvPr id="268" name="Text Box 42"/>
          <p:cNvSpPr txBox="1">
            <a:spLocks noChangeArrowheads="1"/>
          </p:cNvSpPr>
          <p:nvPr/>
        </p:nvSpPr>
        <p:spPr bwMode="gray">
          <a:xfrm>
            <a:off x="5895975" y="3559175"/>
            <a:ext cx="7016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ymbol" pitchFamily="18" charset="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Symbol" pitchFamily="18" charset="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Symbol" pitchFamily="18" charset="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1600" b="1">
                <a:latin typeface="Arial" charset="0"/>
                <a:ea typeface="宋体" charset="-122"/>
              </a:rPr>
              <a:t>70%</a:t>
            </a:r>
          </a:p>
        </p:txBody>
      </p:sp>
      <p:sp>
        <p:nvSpPr>
          <p:cNvPr id="269" name="Rectangle 43"/>
          <p:cNvSpPr>
            <a:spLocks noChangeArrowheads="1"/>
          </p:cNvSpPr>
          <p:nvPr/>
        </p:nvSpPr>
        <p:spPr bwMode="auto">
          <a:xfrm>
            <a:off x="717550" y="5538788"/>
            <a:ext cx="4195763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1">
                  <a:gsLst>
                    <a:gs pos="0">
                      <a:schemeClr val="accent2"/>
                    </a:gs>
                    <a:gs pos="100000">
                      <a:srgbClr val="51DFFB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 2" pitchFamily="18" charset="2"/>
              <a:buChar char="Ù"/>
              <a:tabLst/>
              <a:defRPr/>
            </a:pPr>
            <a:r>
              <a:rPr kumimoji="0" lang="zh-CN" altLang="en-US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 </a:t>
            </a:r>
            <a:r>
              <a:rPr kumimoji="0" lang="en-US" altLang="zh-CN" sz="1400" b="1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  <a:ea typeface="宋体" charset="-122"/>
              </a:rPr>
              <a:t>Contents of the product, and please fill it out.</a:t>
            </a:r>
          </a:p>
        </p:txBody>
      </p: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16832</TotalTime>
  <Words>79</Words>
  <Application>Microsoft Office PowerPoint</Application>
  <PresentationFormat>全屏显示(4:3)</PresentationFormat>
  <Paragraphs>25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662</cp:revision>
  <dcterms:created xsi:type="dcterms:W3CDTF">2009-02-11T05:37:22Z</dcterms:created>
  <dcterms:modified xsi:type="dcterms:W3CDTF">2012-07-10T12:15:16Z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