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graphicFrame>
        <p:nvGraphicFramePr>
          <p:cNvPr id="21" name="Group 3"/>
          <p:cNvGraphicFramePr>
            <a:graphicFrameLocks noGrp="1"/>
          </p:cNvGraphicFramePr>
          <p:nvPr/>
        </p:nvGraphicFramePr>
        <p:xfrm>
          <a:off x="2151063" y="2346325"/>
          <a:ext cx="5692775" cy="3208463"/>
        </p:xfrm>
        <a:graphic>
          <a:graphicData uri="http://schemas.openxmlformats.org/drawingml/2006/table">
            <a:tbl>
              <a:tblPr/>
              <a:tblGrid>
                <a:gridCol w="1138237"/>
                <a:gridCol w="1139825"/>
                <a:gridCol w="1136650"/>
                <a:gridCol w="1139825"/>
                <a:gridCol w="1138238"/>
              </a:tblGrid>
              <a:tr h="5587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  <a:tr h="5181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  <a:tr h="5476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2" name="Text Box 47"/>
          <p:cNvSpPr txBox="1">
            <a:spLocks noChangeArrowheads="1"/>
          </p:cNvSpPr>
          <p:nvPr/>
        </p:nvSpPr>
        <p:spPr bwMode="auto">
          <a:xfrm>
            <a:off x="625475" y="2420938"/>
            <a:ext cx="1517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latin typeface="Arial" charset="0"/>
                <a:ea typeface="宋体" charset="-122"/>
              </a:rPr>
              <a:t>Contents01</a:t>
            </a:r>
          </a:p>
        </p:txBody>
      </p:sp>
      <p:sp>
        <p:nvSpPr>
          <p:cNvPr id="23" name="Text Box 48"/>
          <p:cNvSpPr txBox="1">
            <a:spLocks noChangeArrowheads="1"/>
          </p:cNvSpPr>
          <p:nvPr/>
        </p:nvSpPr>
        <p:spPr bwMode="auto">
          <a:xfrm>
            <a:off x="625475" y="2978150"/>
            <a:ext cx="151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latin typeface="Arial" charset="0"/>
                <a:ea typeface="宋体" charset="-122"/>
              </a:rPr>
              <a:t>Contents02</a:t>
            </a:r>
          </a:p>
        </p:txBody>
      </p:sp>
      <p:sp>
        <p:nvSpPr>
          <p:cNvPr id="24" name="Text Box 49"/>
          <p:cNvSpPr txBox="1">
            <a:spLocks noChangeArrowheads="1"/>
          </p:cNvSpPr>
          <p:nvPr/>
        </p:nvSpPr>
        <p:spPr bwMode="auto">
          <a:xfrm>
            <a:off x="625475" y="3502025"/>
            <a:ext cx="151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latin typeface="Arial" charset="0"/>
                <a:ea typeface="宋体" charset="-122"/>
              </a:rPr>
              <a:t>Contents03</a:t>
            </a:r>
          </a:p>
        </p:txBody>
      </p:sp>
      <p:sp>
        <p:nvSpPr>
          <p:cNvPr id="25" name="Text Box 50"/>
          <p:cNvSpPr txBox="1">
            <a:spLocks noChangeArrowheads="1"/>
          </p:cNvSpPr>
          <p:nvPr/>
        </p:nvSpPr>
        <p:spPr bwMode="auto">
          <a:xfrm>
            <a:off x="625475" y="4016375"/>
            <a:ext cx="151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latin typeface="Arial" charset="0"/>
                <a:ea typeface="宋体" charset="-122"/>
              </a:rPr>
              <a:t>Contents04</a:t>
            </a:r>
          </a:p>
        </p:txBody>
      </p:sp>
      <p:sp>
        <p:nvSpPr>
          <p:cNvPr id="26" name="Text Box 51"/>
          <p:cNvSpPr txBox="1">
            <a:spLocks noChangeArrowheads="1"/>
          </p:cNvSpPr>
          <p:nvPr/>
        </p:nvSpPr>
        <p:spPr bwMode="auto">
          <a:xfrm>
            <a:off x="625475" y="4549775"/>
            <a:ext cx="151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EC8AA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latin typeface="Arial" charset="0"/>
                <a:ea typeface="宋体" charset="-122"/>
              </a:rPr>
              <a:t>Contents05</a:t>
            </a:r>
          </a:p>
        </p:txBody>
      </p:sp>
      <p:sp>
        <p:nvSpPr>
          <p:cNvPr id="27" name="Text Box 52"/>
          <p:cNvSpPr txBox="1">
            <a:spLocks noChangeArrowheads="1"/>
          </p:cNvSpPr>
          <p:nvPr/>
        </p:nvSpPr>
        <p:spPr bwMode="auto">
          <a:xfrm>
            <a:off x="625475" y="5092700"/>
            <a:ext cx="151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latin typeface="Arial" charset="0"/>
                <a:ea typeface="宋体" charset="-122"/>
              </a:rPr>
              <a:t>Contents06</a:t>
            </a:r>
          </a:p>
        </p:txBody>
      </p:sp>
      <p:sp>
        <p:nvSpPr>
          <p:cNvPr id="28" name="Rectangle 53"/>
          <p:cNvSpPr>
            <a:spLocks noChangeArrowheads="1"/>
          </p:cNvSpPr>
          <p:nvPr/>
        </p:nvSpPr>
        <p:spPr bwMode="gray">
          <a:xfrm>
            <a:off x="2152650" y="2460625"/>
            <a:ext cx="968375" cy="2746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0000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1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9" name="Rectangle 54"/>
          <p:cNvSpPr>
            <a:spLocks noChangeArrowheads="1"/>
          </p:cNvSpPr>
          <p:nvPr/>
        </p:nvSpPr>
        <p:spPr bwMode="gray">
          <a:xfrm>
            <a:off x="2152650" y="3021013"/>
            <a:ext cx="849313" cy="27463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000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" name="Rectangle 55"/>
          <p:cNvSpPr>
            <a:spLocks noChangeArrowheads="1"/>
          </p:cNvSpPr>
          <p:nvPr/>
        </p:nvSpPr>
        <p:spPr bwMode="gray">
          <a:xfrm>
            <a:off x="2152650" y="3563938"/>
            <a:ext cx="419100" cy="27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0000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1" name="Rectangle 56"/>
          <p:cNvSpPr>
            <a:spLocks noChangeArrowheads="1"/>
          </p:cNvSpPr>
          <p:nvPr/>
        </p:nvSpPr>
        <p:spPr bwMode="gray">
          <a:xfrm>
            <a:off x="2152650" y="4067175"/>
            <a:ext cx="1316038" cy="2746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0000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2" name="Rectangle 57"/>
          <p:cNvSpPr>
            <a:spLocks noChangeArrowheads="1"/>
          </p:cNvSpPr>
          <p:nvPr/>
        </p:nvSpPr>
        <p:spPr bwMode="gray">
          <a:xfrm>
            <a:off x="2152650" y="4621213"/>
            <a:ext cx="3573463" cy="274637"/>
          </a:xfrm>
          <a:prstGeom prst="rect">
            <a:avLst/>
          </a:prstGeom>
          <a:gradFill rotWithShape="1">
            <a:gsLst>
              <a:gs pos="0">
                <a:srgbClr val="6666FF"/>
              </a:gs>
              <a:gs pos="100000">
                <a:srgbClr val="A3A3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66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3" name="Rectangle 58"/>
          <p:cNvSpPr>
            <a:spLocks noChangeArrowheads="1"/>
          </p:cNvSpPr>
          <p:nvPr/>
        </p:nvSpPr>
        <p:spPr bwMode="gray">
          <a:xfrm>
            <a:off x="2152650" y="5154613"/>
            <a:ext cx="4725988" cy="274637"/>
          </a:xfrm>
          <a:prstGeom prst="rect">
            <a:avLst/>
          </a:prstGeom>
          <a:gradFill rotWithShape="1">
            <a:gsLst>
              <a:gs pos="0">
                <a:srgbClr val="AD67AA"/>
              </a:gs>
              <a:gs pos="100000">
                <a:srgbClr val="CEA4CC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AD67AA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4" name="Text Box 59"/>
          <p:cNvSpPr txBox="1">
            <a:spLocks noChangeArrowheads="1"/>
          </p:cNvSpPr>
          <p:nvPr/>
        </p:nvSpPr>
        <p:spPr bwMode="auto">
          <a:xfrm>
            <a:off x="2051050" y="5589240"/>
            <a:ext cx="61642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400" dirty="0">
                <a:latin typeface="Arial" charset="0"/>
                <a:ea typeface="宋体" charset="-122"/>
              </a:rPr>
              <a:t>0%               20%                40%                60%                80%              100%    </a:t>
            </a:r>
          </a:p>
        </p:txBody>
      </p:sp>
      <p:sp>
        <p:nvSpPr>
          <p:cNvPr id="35" name="Text Box 60"/>
          <p:cNvSpPr txBox="1">
            <a:spLocks noChangeArrowheads="1"/>
          </p:cNvSpPr>
          <p:nvPr/>
        </p:nvSpPr>
        <p:spPr bwMode="auto">
          <a:xfrm>
            <a:off x="3265488" y="2451100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2700" dir="54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latin typeface="Arial" charset="0"/>
                <a:ea typeface="宋体" charset="-122"/>
              </a:rPr>
              <a:t>18.5%</a:t>
            </a:r>
          </a:p>
        </p:txBody>
      </p:sp>
      <p:sp>
        <p:nvSpPr>
          <p:cNvPr id="36" name="Text Box 61"/>
          <p:cNvSpPr txBox="1">
            <a:spLocks noChangeArrowheads="1"/>
          </p:cNvSpPr>
          <p:nvPr/>
        </p:nvSpPr>
        <p:spPr bwMode="auto">
          <a:xfrm>
            <a:off x="3265488" y="3013075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latin typeface="Arial" charset="0"/>
                <a:ea typeface="宋体" charset="-122"/>
              </a:rPr>
              <a:t>17.5%</a:t>
            </a:r>
          </a:p>
        </p:txBody>
      </p:sp>
      <p:sp>
        <p:nvSpPr>
          <p:cNvPr id="37" name="Text Box 62"/>
          <p:cNvSpPr txBox="1">
            <a:spLocks noChangeArrowheads="1"/>
          </p:cNvSpPr>
          <p:nvPr/>
        </p:nvSpPr>
        <p:spPr bwMode="auto">
          <a:xfrm>
            <a:off x="2692400" y="3546475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latin typeface="Arial" charset="0"/>
                <a:ea typeface="宋体" charset="-122"/>
              </a:rPr>
              <a:t>8.7%</a:t>
            </a:r>
          </a:p>
        </p:txBody>
      </p:sp>
      <p:sp>
        <p:nvSpPr>
          <p:cNvPr id="38" name="Text Box 63"/>
          <p:cNvSpPr txBox="1">
            <a:spLocks noChangeArrowheads="1"/>
          </p:cNvSpPr>
          <p:nvPr/>
        </p:nvSpPr>
        <p:spPr bwMode="auto">
          <a:xfrm>
            <a:off x="3598863" y="4060825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latin typeface="Arial" charset="0"/>
                <a:ea typeface="宋体" charset="-122"/>
              </a:rPr>
              <a:t>23.6%</a:t>
            </a:r>
          </a:p>
        </p:txBody>
      </p:sp>
      <p:sp>
        <p:nvSpPr>
          <p:cNvPr id="39" name="Text Box 64"/>
          <p:cNvSpPr txBox="1">
            <a:spLocks noChangeArrowheads="1"/>
          </p:cNvSpPr>
          <p:nvPr/>
        </p:nvSpPr>
        <p:spPr bwMode="auto">
          <a:xfrm>
            <a:off x="5837238" y="4606925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 dirty="0">
                <a:latin typeface="Arial" charset="0"/>
                <a:ea typeface="宋体" charset="-122"/>
              </a:rPr>
              <a:t>63.6%</a:t>
            </a:r>
          </a:p>
        </p:txBody>
      </p:sp>
      <p:sp>
        <p:nvSpPr>
          <p:cNvPr id="40" name="Text Box 65"/>
          <p:cNvSpPr txBox="1">
            <a:spLocks noChangeArrowheads="1"/>
          </p:cNvSpPr>
          <p:nvPr/>
        </p:nvSpPr>
        <p:spPr bwMode="auto">
          <a:xfrm>
            <a:off x="6978650" y="5143500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latin typeface="Arial" charset="0"/>
                <a:ea typeface="宋体" charset="-122"/>
              </a:rPr>
              <a:t>84.3%</a:t>
            </a:r>
          </a:p>
        </p:txBody>
      </p:sp>
      <p:sp>
        <p:nvSpPr>
          <p:cNvPr id="41" name="Rectangle 66"/>
          <p:cNvSpPr>
            <a:spLocks noChangeArrowheads="1"/>
          </p:cNvSpPr>
          <p:nvPr/>
        </p:nvSpPr>
        <p:spPr bwMode="auto">
          <a:xfrm>
            <a:off x="557213" y="1125538"/>
            <a:ext cx="55499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  <a:defRPr/>
            </a:pPr>
            <a:r>
              <a:rPr lang="en-US" altLang="zh-CN" sz="1600">
                <a:solidFill>
                  <a:schemeClr val="tx2"/>
                </a:solidFill>
                <a:latin typeface="Arial" charset="0"/>
                <a:ea typeface="宋体" pitchFamily="2" charset="-122"/>
              </a:rPr>
              <a:t>ThemeGallery</a:t>
            </a:r>
            <a:r>
              <a:rPr lang="en-US" altLang="zh-CN" sz="16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  </a:t>
            </a:r>
            <a:r>
              <a:rPr lang="en-US" altLang="zh-CN" sz="1600">
                <a:solidFill>
                  <a:schemeClr val="tx2"/>
                </a:solidFill>
                <a:latin typeface="Arial" charset="0"/>
                <a:ea typeface="宋体" pitchFamily="2" charset="-122"/>
              </a:rPr>
              <a:t>is a Design Digital Content &amp; Contents mall developed by Guild Design Inc.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16781</TotalTime>
  <Words>52</Words>
  <Application>Microsoft Office PowerPoint</Application>
  <PresentationFormat>全屏显示(4:3)</PresentationFormat>
  <Paragraphs>17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649</cp:revision>
  <dcterms:created xsi:type="dcterms:W3CDTF">2009-02-11T05:37:22Z</dcterms:created>
  <dcterms:modified xsi:type="dcterms:W3CDTF">2012-07-10T03:09:06Z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