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30" name="AutoShape 2"/>
          <p:cNvSpPr>
            <a:spLocks noChangeArrowheads="1"/>
          </p:cNvSpPr>
          <p:nvPr/>
        </p:nvSpPr>
        <p:spPr bwMode="gray">
          <a:xfrm flipH="1">
            <a:off x="3403600" y="1667669"/>
            <a:ext cx="995363" cy="835025"/>
          </a:xfrm>
          <a:prstGeom prst="curvedRightArrow">
            <a:avLst>
              <a:gd name="adj1" fmla="val 16542"/>
              <a:gd name="adj2" fmla="val 38977"/>
              <a:gd name="adj3" fmla="val 33846"/>
            </a:avLst>
          </a:prstGeom>
          <a:gradFill rotWithShape="1">
            <a:gsLst>
              <a:gs pos="0">
                <a:schemeClr val="accent1">
                  <a:gamma/>
                  <a:tint val="69804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1" name="AutoShape 3"/>
          <p:cNvSpPr>
            <a:spLocks noChangeArrowheads="1"/>
          </p:cNvSpPr>
          <p:nvPr/>
        </p:nvSpPr>
        <p:spPr bwMode="gray">
          <a:xfrm>
            <a:off x="1452563" y="1727994"/>
            <a:ext cx="995362" cy="835025"/>
          </a:xfrm>
          <a:prstGeom prst="curvedRightArrow">
            <a:avLst>
              <a:gd name="adj1" fmla="val 19583"/>
              <a:gd name="adj2" fmla="val 44676"/>
              <a:gd name="adj3" fmla="val 33652"/>
            </a:avLst>
          </a:prstGeom>
          <a:gradFill rotWithShape="1">
            <a:gsLst>
              <a:gs pos="0">
                <a:schemeClr val="accent1">
                  <a:gamma/>
                  <a:tint val="57647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32" name="Group 4"/>
          <p:cNvGrpSpPr>
            <a:grpSpLocks/>
          </p:cNvGrpSpPr>
          <p:nvPr/>
        </p:nvGrpSpPr>
        <p:grpSpPr bwMode="auto">
          <a:xfrm>
            <a:off x="1490663" y="2924969"/>
            <a:ext cx="3003550" cy="2771775"/>
            <a:chOff x="862" y="713"/>
            <a:chExt cx="3780" cy="3490"/>
          </a:xfrm>
        </p:grpSpPr>
        <p:grpSp>
          <p:nvGrpSpPr>
            <p:cNvPr id="33" name="Group 5"/>
            <p:cNvGrpSpPr>
              <a:grpSpLocks/>
            </p:cNvGrpSpPr>
            <p:nvPr/>
          </p:nvGrpSpPr>
          <p:grpSpPr bwMode="auto">
            <a:xfrm>
              <a:off x="1082" y="2210"/>
              <a:ext cx="3406" cy="1993"/>
              <a:chOff x="1082" y="2355"/>
              <a:chExt cx="3406" cy="1993"/>
            </a:xfrm>
          </p:grpSpPr>
          <p:sp>
            <p:nvSpPr>
              <p:cNvPr id="46" name="Freeform 6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5C1B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Freeform 7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rgbClr val="F2F3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2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Freeform 8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BDC59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4" name="Group 9"/>
            <p:cNvGrpSpPr>
              <a:grpSpLocks/>
            </p:cNvGrpSpPr>
            <p:nvPr/>
          </p:nvGrpSpPr>
          <p:grpSpPr bwMode="auto">
            <a:xfrm>
              <a:off x="1009" y="1723"/>
              <a:ext cx="3527" cy="1993"/>
              <a:chOff x="1082" y="2355"/>
              <a:chExt cx="3406" cy="1993"/>
            </a:xfrm>
          </p:grpSpPr>
          <p:sp>
            <p:nvSpPr>
              <p:cNvPr id="43" name="Freeform 10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CCBD4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Freeform 11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rgbClr val="FDEF9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Freeform 12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FDD54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5" name="Group 13"/>
            <p:cNvGrpSpPr>
              <a:grpSpLocks/>
            </p:cNvGrpSpPr>
            <p:nvPr/>
          </p:nvGrpSpPr>
          <p:grpSpPr bwMode="auto">
            <a:xfrm>
              <a:off x="935" y="1219"/>
              <a:ext cx="3653" cy="1993"/>
              <a:chOff x="1082" y="2355"/>
              <a:chExt cx="3406" cy="1993"/>
            </a:xfrm>
          </p:grpSpPr>
          <p:sp>
            <p:nvSpPr>
              <p:cNvPr id="40" name="Freeform 14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49A95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Freeform 15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rgbClr val="A2EC9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Freeform 16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solidFill>
                <a:srgbClr val="38C85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" name="Group 17"/>
            <p:cNvGrpSpPr>
              <a:grpSpLocks/>
            </p:cNvGrpSpPr>
            <p:nvPr/>
          </p:nvGrpSpPr>
          <p:grpSpPr bwMode="auto">
            <a:xfrm>
              <a:off x="862" y="713"/>
              <a:ext cx="3780" cy="1993"/>
              <a:chOff x="1082" y="2355"/>
              <a:chExt cx="3406" cy="1993"/>
            </a:xfrm>
          </p:grpSpPr>
          <p:sp>
            <p:nvSpPr>
              <p:cNvPr id="37" name="Freeform 18"/>
              <p:cNvSpPr>
                <a:spLocks/>
              </p:cNvSpPr>
              <p:nvPr/>
            </p:nvSpPr>
            <p:spPr bwMode="gray">
              <a:xfrm>
                <a:off x="1082" y="3026"/>
                <a:ext cx="1338" cy="1322"/>
              </a:xfrm>
              <a:custGeom>
                <a:avLst/>
                <a:gdLst>
                  <a:gd name="T0" fmla="*/ 52 w 1323"/>
                  <a:gd name="T1" fmla="*/ 367 h 1322"/>
                  <a:gd name="T2" fmla="*/ 1338 w 1323"/>
                  <a:gd name="T3" fmla="*/ 1322 h 1322"/>
                  <a:gd name="T4" fmla="*/ 1338 w 1323"/>
                  <a:gd name="T5" fmla="*/ 974 h 1322"/>
                  <a:gd name="T6" fmla="*/ 0 w 1323"/>
                  <a:gd name="T7" fmla="*/ 0 h 1322"/>
                  <a:gd name="T8" fmla="*/ 52 w 1323"/>
                  <a:gd name="T9" fmla="*/ 367 h 13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23" h="1322">
                    <a:moveTo>
                      <a:pt x="51" y="367"/>
                    </a:moveTo>
                    <a:lnTo>
                      <a:pt x="1323" y="1322"/>
                    </a:lnTo>
                    <a:lnTo>
                      <a:pt x="1323" y="974"/>
                    </a:lnTo>
                    <a:lnTo>
                      <a:pt x="0" y="0"/>
                    </a:lnTo>
                    <a:lnTo>
                      <a:pt x="51" y="367"/>
                    </a:lnTo>
                    <a:close/>
                  </a:path>
                </a:pathLst>
              </a:custGeom>
              <a:solidFill>
                <a:srgbClr val="3065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Freeform 19"/>
              <p:cNvSpPr>
                <a:spLocks/>
              </p:cNvSpPr>
              <p:nvPr/>
            </p:nvSpPr>
            <p:spPr bwMode="gray">
              <a:xfrm>
                <a:off x="2405" y="2924"/>
                <a:ext cx="2083" cy="1418"/>
              </a:xfrm>
              <a:custGeom>
                <a:avLst/>
                <a:gdLst>
                  <a:gd name="T0" fmla="*/ 0 w 2083"/>
                  <a:gd name="T1" fmla="*/ 1070 h 1418"/>
                  <a:gd name="T2" fmla="*/ 2083 w 2083"/>
                  <a:gd name="T3" fmla="*/ 0 h 1418"/>
                  <a:gd name="T4" fmla="*/ 2045 w 2083"/>
                  <a:gd name="T5" fmla="*/ 355 h 1418"/>
                  <a:gd name="T6" fmla="*/ 7 w 2083"/>
                  <a:gd name="T7" fmla="*/ 1418 h 1418"/>
                  <a:gd name="T8" fmla="*/ 0 w 2083"/>
                  <a:gd name="T9" fmla="*/ 1070 h 14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83" h="1418">
                    <a:moveTo>
                      <a:pt x="0" y="1070"/>
                    </a:moveTo>
                    <a:lnTo>
                      <a:pt x="2083" y="0"/>
                    </a:lnTo>
                    <a:lnTo>
                      <a:pt x="2045" y="355"/>
                    </a:lnTo>
                    <a:lnTo>
                      <a:pt x="7" y="1418"/>
                    </a:lnTo>
                    <a:lnTo>
                      <a:pt x="0" y="1070"/>
                    </a:lnTo>
                    <a:close/>
                  </a:path>
                </a:pathLst>
              </a:custGeom>
              <a:solidFill>
                <a:srgbClr val="8BD3E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Freeform 20"/>
              <p:cNvSpPr>
                <a:spLocks/>
              </p:cNvSpPr>
              <p:nvPr/>
            </p:nvSpPr>
            <p:spPr bwMode="gray">
              <a:xfrm>
                <a:off x="1082" y="2355"/>
                <a:ext cx="3406" cy="1639"/>
              </a:xfrm>
              <a:custGeom>
                <a:avLst/>
                <a:gdLst>
                  <a:gd name="T0" fmla="*/ 1323 w 3406"/>
                  <a:gd name="T1" fmla="*/ 1639 h 1639"/>
                  <a:gd name="T2" fmla="*/ 0 w 3406"/>
                  <a:gd name="T3" fmla="*/ 671 h 1639"/>
                  <a:gd name="T4" fmla="*/ 1969 w 3406"/>
                  <a:gd name="T5" fmla="*/ 0 h 1639"/>
                  <a:gd name="T6" fmla="*/ 3406 w 3406"/>
                  <a:gd name="T7" fmla="*/ 569 h 1639"/>
                  <a:gd name="T8" fmla="*/ 1323 w 3406"/>
                  <a:gd name="T9" fmla="*/ 1639 h 16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406" h="1639">
                    <a:moveTo>
                      <a:pt x="1323" y="1639"/>
                    </a:moveTo>
                    <a:lnTo>
                      <a:pt x="0" y="671"/>
                    </a:lnTo>
                    <a:lnTo>
                      <a:pt x="1969" y="0"/>
                    </a:lnTo>
                    <a:lnTo>
                      <a:pt x="3406" y="569"/>
                    </a:lnTo>
                    <a:lnTo>
                      <a:pt x="1323" y="163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09ED0"/>
                  </a:gs>
                  <a:gs pos="100000">
                    <a:srgbClr val="66B7DC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9" name="AutoShape 21"/>
          <p:cNvSpPr>
            <a:spLocks/>
          </p:cNvSpPr>
          <p:nvPr/>
        </p:nvSpPr>
        <p:spPr bwMode="auto">
          <a:xfrm>
            <a:off x="4986338" y="2901156"/>
            <a:ext cx="3146425" cy="428625"/>
          </a:xfrm>
          <a:prstGeom prst="callout2">
            <a:avLst>
              <a:gd name="adj1" fmla="val 26667"/>
              <a:gd name="adj2" fmla="val -2421"/>
              <a:gd name="adj3" fmla="val 26667"/>
              <a:gd name="adj4" fmla="val -10190"/>
              <a:gd name="adj5" fmla="val 135185"/>
              <a:gd name="adj6" fmla="val -18468"/>
            </a:avLst>
          </a:prstGeom>
          <a:noFill/>
          <a:ln w="9525">
            <a:solidFill>
              <a:schemeClr val="tx1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9ED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 b="1"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50" name="AutoShape 22"/>
          <p:cNvSpPr>
            <a:spLocks/>
          </p:cNvSpPr>
          <p:nvPr/>
        </p:nvSpPr>
        <p:spPr bwMode="auto">
          <a:xfrm>
            <a:off x="4967288" y="3467894"/>
            <a:ext cx="3257550" cy="427037"/>
          </a:xfrm>
          <a:prstGeom prst="callout2">
            <a:avLst>
              <a:gd name="adj1" fmla="val 26764"/>
              <a:gd name="adj2" fmla="val -2338"/>
              <a:gd name="adj3" fmla="val 26764"/>
              <a:gd name="adj4" fmla="val -11060"/>
              <a:gd name="adj5" fmla="val 110037"/>
              <a:gd name="adj6" fmla="val -20125"/>
            </a:avLst>
          </a:prstGeom>
          <a:noFill/>
          <a:ln w="9525">
            <a:solidFill>
              <a:schemeClr val="tx1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9ED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 b="1"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51" name="AutoShape 23"/>
          <p:cNvSpPr>
            <a:spLocks/>
          </p:cNvSpPr>
          <p:nvPr/>
        </p:nvSpPr>
        <p:spPr bwMode="auto">
          <a:xfrm>
            <a:off x="4943475" y="4582319"/>
            <a:ext cx="3065463" cy="439737"/>
          </a:xfrm>
          <a:prstGeom prst="callout2">
            <a:avLst>
              <a:gd name="adj1" fmla="val 25991"/>
              <a:gd name="adj2" fmla="val -2486"/>
              <a:gd name="adj3" fmla="val 25991"/>
              <a:gd name="adj4" fmla="val -13412"/>
              <a:gd name="adj5" fmla="val 41157"/>
              <a:gd name="adj6" fmla="val -24806"/>
            </a:avLst>
          </a:prstGeom>
          <a:noFill/>
          <a:ln w="9525">
            <a:solidFill>
              <a:schemeClr val="tx1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9ED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 b="1"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52" name="AutoShape 24"/>
          <p:cNvSpPr>
            <a:spLocks/>
          </p:cNvSpPr>
          <p:nvPr/>
        </p:nvSpPr>
        <p:spPr bwMode="auto">
          <a:xfrm>
            <a:off x="4953000" y="4025106"/>
            <a:ext cx="3065463" cy="379413"/>
          </a:xfrm>
          <a:prstGeom prst="callout2">
            <a:avLst>
              <a:gd name="adj1" fmla="val 30125"/>
              <a:gd name="adj2" fmla="val -2486"/>
              <a:gd name="adj3" fmla="val 30125"/>
              <a:gd name="adj4" fmla="val -11185"/>
              <a:gd name="adj5" fmla="val 65273"/>
              <a:gd name="adj6" fmla="val -20199"/>
            </a:avLst>
          </a:prstGeom>
          <a:noFill/>
          <a:ln w="9525">
            <a:solidFill>
              <a:schemeClr val="tx1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09ED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 b="1">
                <a:latin typeface="Arial" charset="0"/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53" name="AutoShape 25"/>
          <p:cNvSpPr>
            <a:spLocks noChangeArrowheads="1"/>
          </p:cNvSpPr>
          <p:nvPr/>
        </p:nvSpPr>
        <p:spPr bwMode="invGray">
          <a:xfrm rot="21055880">
            <a:off x="1060450" y="3124994"/>
            <a:ext cx="393700" cy="1920875"/>
          </a:xfrm>
          <a:prstGeom prst="upArrow">
            <a:avLst>
              <a:gd name="adj1" fmla="val 32231"/>
              <a:gd name="adj2" fmla="val 9335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54" name="Rectangle 26"/>
          <p:cNvSpPr>
            <a:spLocks noChangeArrowheads="1"/>
          </p:cNvSpPr>
          <p:nvPr/>
        </p:nvSpPr>
        <p:spPr bwMode="auto">
          <a:xfrm>
            <a:off x="604838" y="5158581"/>
            <a:ext cx="1595437" cy="43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70000"/>
              </a:lnSpc>
              <a:buFont typeface="Wingdings" pitchFamily="2" charset="2"/>
              <a:buNone/>
              <a:defRPr/>
            </a:pP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Description of the products</a:t>
            </a:r>
          </a:p>
        </p:txBody>
      </p:sp>
      <p:pic>
        <p:nvPicPr>
          <p:cNvPr id="55" name="Picture 27" descr="num-1_t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6838" y="1181894"/>
            <a:ext cx="2244725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tangle 28"/>
          <p:cNvSpPr>
            <a:spLocks noChangeArrowheads="1"/>
          </p:cNvSpPr>
          <p:nvPr/>
        </p:nvSpPr>
        <p:spPr bwMode="auto">
          <a:xfrm>
            <a:off x="5014913" y="1124744"/>
            <a:ext cx="3768725" cy="123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 eaLnBrk="0" hangingPunct="0">
              <a:lnSpc>
                <a:spcPct val="110000"/>
              </a:lnSpc>
              <a:buFontTx/>
              <a:buChar char="•"/>
              <a:defRPr/>
            </a:pPr>
            <a:r>
              <a:rPr lang="zh-CN" altLang="en-US" sz="20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</a:t>
            </a:r>
            <a:r>
              <a:rPr lang="en-US" altLang="zh-CN" sz="20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Contents</a:t>
            </a:r>
          </a:p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ThemeGallery</a:t>
            </a:r>
            <a:r>
              <a:rPr lang="en-US" altLang="zh-CN" sz="1600" b="1">
                <a:solidFill>
                  <a:schemeClr val="tx2"/>
                </a:solidFill>
                <a:latin typeface="Arial" charset="0"/>
                <a:ea typeface="宋体" pitchFamily="2" charset="-122"/>
              </a:rPr>
              <a:t>  </a:t>
            </a: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is a Design Digital Content &amp; Contents mall developed </a:t>
            </a:r>
          </a:p>
          <a:p>
            <a:pPr algn="l" eaLnBrk="0" hangingPunct="0">
              <a:lnSpc>
                <a:spcPct val="110000"/>
              </a:lnSpc>
              <a:defRPr/>
            </a:pPr>
            <a:r>
              <a:rPr lang="en-US" altLang="zh-CN" sz="1600">
                <a:solidFill>
                  <a:schemeClr val="tx2"/>
                </a:solidFill>
                <a:latin typeface="Arial" charset="0"/>
                <a:ea typeface="宋体" pitchFamily="2" charset="-122"/>
              </a:rPr>
              <a:t>by Guild Design Inc.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16779</TotalTime>
  <Words>64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641</cp:revision>
  <dcterms:created xsi:type="dcterms:W3CDTF">2009-02-11T05:37:22Z</dcterms:created>
  <dcterms:modified xsi:type="dcterms:W3CDTF">2012-07-08T03:10:49Z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