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300" name="Rectangle 2"/>
          <p:cNvSpPr>
            <a:spLocks noChangeArrowheads="1"/>
          </p:cNvSpPr>
          <p:nvPr/>
        </p:nvSpPr>
        <p:spPr bwMode="gray">
          <a:xfrm>
            <a:off x="900113" y="5301580"/>
            <a:ext cx="7253287" cy="404813"/>
          </a:xfrm>
          <a:prstGeom prst="rect">
            <a:avLst/>
          </a:prstGeom>
          <a:solidFill>
            <a:srgbClr val="808080"/>
          </a:solidFill>
          <a:ln w="9525">
            <a:miter lim="800000"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01" name="Rectangle 3"/>
          <p:cNvSpPr>
            <a:spLocks noChangeArrowheads="1"/>
          </p:cNvSpPr>
          <p:nvPr/>
        </p:nvSpPr>
        <p:spPr bwMode="ltGray">
          <a:xfrm>
            <a:off x="1600200" y="1229643"/>
            <a:ext cx="5919788" cy="3856037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miter lim="800000"/>
            <a:headEnd/>
            <a:tailEnd/>
          </a:ln>
          <a:effectLst/>
          <a:scene3d>
            <a:camera prst="legacyPerspectiveTop"/>
            <a:lightRig rig="legacyHarsh3" dir="r"/>
          </a:scene3d>
          <a:sp3d extrusionH="227000" prstMaterial="legacyMetal">
            <a:bevelT w="13500" h="13500" prst="angle"/>
            <a:bevelB w="13500" h="13500" prst="angle"/>
            <a:extrusionClr>
              <a:srgbClr val="C0C0C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302" name="Group 4"/>
          <p:cNvGrpSpPr>
            <a:grpSpLocks/>
          </p:cNvGrpSpPr>
          <p:nvPr/>
        </p:nvGrpSpPr>
        <p:grpSpPr bwMode="auto">
          <a:xfrm>
            <a:off x="1600200" y="1748755"/>
            <a:ext cx="5776913" cy="2930525"/>
            <a:chOff x="1139" y="1540"/>
            <a:chExt cx="3639" cy="1846"/>
          </a:xfrm>
        </p:grpSpPr>
        <p:sp>
          <p:nvSpPr>
            <p:cNvPr id="303" name="Line 5"/>
            <p:cNvSpPr>
              <a:spLocks noChangeShapeType="1"/>
            </p:cNvSpPr>
            <p:nvPr/>
          </p:nvSpPr>
          <p:spPr bwMode="invGray">
            <a:xfrm>
              <a:off x="1139" y="1540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Line 6"/>
            <p:cNvSpPr>
              <a:spLocks noChangeShapeType="1"/>
            </p:cNvSpPr>
            <p:nvPr/>
          </p:nvSpPr>
          <p:spPr bwMode="invGray">
            <a:xfrm>
              <a:off x="1139" y="1850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Line 7"/>
            <p:cNvSpPr>
              <a:spLocks noChangeShapeType="1"/>
            </p:cNvSpPr>
            <p:nvPr/>
          </p:nvSpPr>
          <p:spPr bwMode="invGray">
            <a:xfrm>
              <a:off x="1139" y="2151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Line 8"/>
            <p:cNvSpPr>
              <a:spLocks noChangeShapeType="1"/>
            </p:cNvSpPr>
            <p:nvPr/>
          </p:nvSpPr>
          <p:spPr bwMode="invGray">
            <a:xfrm>
              <a:off x="1139" y="2461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Line 9"/>
            <p:cNvSpPr>
              <a:spLocks noChangeShapeType="1"/>
            </p:cNvSpPr>
            <p:nvPr/>
          </p:nvSpPr>
          <p:spPr bwMode="invGray">
            <a:xfrm>
              <a:off x="1139" y="2762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Line 10"/>
            <p:cNvSpPr>
              <a:spLocks noChangeShapeType="1"/>
            </p:cNvSpPr>
            <p:nvPr/>
          </p:nvSpPr>
          <p:spPr bwMode="invGray">
            <a:xfrm>
              <a:off x="1139" y="3072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Line 11"/>
            <p:cNvSpPr>
              <a:spLocks noChangeShapeType="1"/>
            </p:cNvSpPr>
            <p:nvPr/>
          </p:nvSpPr>
          <p:spPr bwMode="invGray">
            <a:xfrm>
              <a:off x="1139" y="3386"/>
              <a:ext cx="3639" cy="0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0" name="Freeform 12"/>
          <p:cNvSpPr>
            <a:spLocks/>
          </p:cNvSpPr>
          <p:nvPr/>
        </p:nvSpPr>
        <p:spPr bwMode="gray">
          <a:xfrm>
            <a:off x="1670050" y="1891630"/>
            <a:ext cx="5665788" cy="3306763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rgbClr val="FABA1A">
                  <a:gamma/>
                  <a:tint val="9412"/>
                  <a:invGamma/>
                  <a:alpha val="80000"/>
                </a:srgbClr>
              </a:gs>
              <a:gs pos="100000">
                <a:srgbClr val="FABA1A">
                  <a:alpha val="80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rgbClr val="FABA1A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1" name="Text Box 13"/>
          <p:cNvSpPr txBox="1">
            <a:spLocks noChangeArrowheads="1"/>
          </p:cNvSpPr>
          <p:nvPr/>
        </p:nvSpPr>
        <p:spPr bwMode="gray">
          <a:xfrm>
            <a:off x="1795463" y="5323805"/>
            <a:ext cx="60467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00       01       02      03       04       05       06        07 </a:t>
            </a:r>
          </a:p>
        </p:txBody>
      </p:sp>
      <p:sp>
        <p:nvSpPr>
          <p:cNvPr id="312" name="Rectangle 14"/>
          <p:cNvSpPr>
            <a:spLocks noChangeArrowheads="1"/>
          </p:cNvSpPr>
          <p:nvPr/>
        </p:nvSpPr>
        <p:spPr bwMode="gray">
          <a:xfrm>
            <a:off x="2000250" y="4303043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50%</a:t>
            </a:r>
          </a:p>
        </p:txBody>
      </p:sp>
      <p:sp>
        <p:nvSpPr>
          <p:cNvPr id="313" name="Rectangle 15"/>
          <p:cNvSpPr>
            <a:spLocks noChangeArrowheads="1"/>
          </p:cNvSpPr>
          <p:nvPr/>
        </p:nvSpPr>
        <p:spPr bwMode="gray">
          <a:xfrm>
            <a:off x="2820988" y="414270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70%</a:t>
            </a:r>
          </a:p>
        </p:txBody>
      </p:sp>
      <p:sp>
        <p:nvSpPr>
          <p:cNvPr id="314" name="Rectangle 16"/>
          <p:cNvSpPr>
            <a:spLocks noChangeArrowheads="1"/>
          </p:cNvSpPr>
          <p:nvPr/>
        </p:nvSpPr>
        <p:spPr bwMode="gray">
          <a:xfrm>
            <a:off x="3249613" y="330450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160%</a:t>
            </a:r>
          </a:p>
        </p:txBody>
      </p:sp>
      <p:sp>
        <p:nvSpPr>
          <p:cNvPr id="315" name="Rectangle 17"/>
          <p:cNvSpPr>
            <a:spLocks noChangeArrowheads="1"/>
          </p:cNvSpPr>
          <p:nvPr/>
        </p:nvSpPr>
        <p:spPr bwMode="gray">
          <a:xfrm>
            <a:off x="4135438" y="267109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230%</a:t>
            </a:r>
          </a:p>
        </p:txBody>
      </p:sp>
      <p:sp>
        <p:nvSpPr>
          <p:cNvPr id="316" name="Rectangle 18"/>
          <p:cNvSpPr>
            <a:spLocks noChangeArrowheads="1"/>
          </p:cNvSpPr>
          <p:nvPr/>
        </p:nvSpPr>
        <p:spPr bwMode="gray">
          <a:xfrm>
            <a:off x="4784725" y="424748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100%</a:t>
            </a:r>
          </a:p>
        </p:txBody>
      </p:sp>
      <p:sp>
        <p:nvSpPr>
          <p:cNvPr id="317" name="Rectangle 19"/>
          <p:cNvSpPr>
            <a:spLocks noChangeArrowheads="1"/>
          </p:cNvSpPr>
          <p:nvPr/>
        </p:nvSpPr>
        <p:spPr bwMode="gray">
          <a:xfrm>
            <a:off x="5272088" y="337594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150%</a:t>
            </a:r>
          </a:p>
        </p:txBody>
      </p:sp>
      <p:sp>
        <p:nvSpPr>
          <p:cNvPr id="318" name="Rectangle 20"/>
          <p:cNvSpPr>
            <a:spLocks noChangeArrowheads="1"/>
          </p:cNvSpPr>
          <p:nvPr/>
        </p:nvSpPr>
        <p:spPr bwMode="gray">
          <a:xfrm>
            <a:off x="6018213" y="1472530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Arial" charset="0"/>
                <a:ea typeface="宋体" pitchFamily="2" charset="-122"/>
              </a:rPr>
              <a:t>380%</a:t>
            </a:r>
          </a:p>
        </p:txBody>
      </p:sp>
      <p:sp>
        <p:nvSpPr>
          <p:cNvPr id="319" name="Rectangle 21"/>
          <p:cNvSpPr>
            <a:spLocks noChangeArrowheads="1"/>
          </p:cNvSpPr>
          <p:nvPr/>
        </p:nvSpPr>
        <p:spPr bwMode="gray">
          <a:xfrm>
            <a:off x="6750050" y="269014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EFBE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300%</a:t>
            </a:r>
          </a:p>
        </p:txBody>
      </p:sp>
      <p:sp>
        <p:nvSpPr>
          <p:cNvPr id="320" name="Text Box 22"/>
          <p:cNvSpPr txBox="1">
            <a:spLocks noChangeArrowheads="1"/>
          </p:cNvSpPr>
          <p:nvPr/>
        </p:nvSpPr>
        <p:spPr bwMode="gray">
          <a:xfrm>
            <a:off x="914400" y="5781005"/>
            <a:ext cx="230028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100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Text in here  (unit: %)</a:t>
            </a:r>
          </a:p>
        </p:txBody>
      </p:sp>
      <p:grpSp>
        <p:nvGrpSpPr>
          <p:cNvPr id="321" name="Group 23"/>
          <p:cNvGrpSpPr>
            <a:grpSpLocks/>
          </p:cNvGrpSpPr>
          <p:nvPr/>
        </p:nvGrpSpPr>
        <p:grpSpPr bwMode="auto">
          <a:xfrm>
            <a:off x="2185988" y="4604668"/>
            <a:ext cx="184150" cy="222250"/>
            <a:chOff x="670" y="1499"/>
            <a:chExt cx="722" cy="872"/>
          </a:xfrm>
        </p:grpSpPr>
        <p:sp>
          <p:nvSpPr>
            <p:cNvPr id="322" name="Oval 24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323" name="Group 25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335" name="Picture 2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6" name="Oval 27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337" name="Picture 28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38" name="Group 29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39" name="Group 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45" name="AutoShape 3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46" name="AutoShape 3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47" name="AutoShape 3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48" name="AutoShape 3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40" name="Group 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41" name="AutoShape 3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42" name="AutoShape 3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43" name="AutoShape 3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44" name="AutoShape 3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324" name="Group 40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325" name="Group 4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31" name="AutoShape 4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32" name="AutoShape 4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33" name="AutoShape 4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34" name="AutoShape 4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326" name="Group 4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7" name="AutoShape 4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28" name="AutoShape 4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29" name="AutoShape 4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30" name="AutoShape 5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349" name="Group 51"/>
          <p:cNvGrpSpPr>
            <a:grpSpLocks/>
          </p:cNvGrpSpPr>
          <p:nvPr/>
        </p:nvGrpSpPr>
        <p:grpSpPr bwMode="auto">
          <a:xfrm>
            <a:off x="3011488" y="4477668"/>
            <a:ext cx="184150" cy="222250"/>
            <a:chOff x="670" y="1499"/>
            <a:chExt cx="722" cy="872"/>
          </a:xfrm>
        </p:grpSpPr>
        <p:sp>
          <p:nvSpPr>
            <p:cNvPr id="350" name="Oval 52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351" name="Group 53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363" name="Picture 54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4" name="Oval 5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365" name="Picture 56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66" name="Group 5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67" name="Group 5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73" name="AutoShape 5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74" name="AutoShape 6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75" name="AutoShape 6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76" name="AutoShape 6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68" name="Group 6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69" name="AutoShape 6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70" name="AutoShape 6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71" name="AutoShape 6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72" name="AutoShape 6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352" name="Group 68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353" name="Group 6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59" name="AutoShape 7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60" name="AutoShape 7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61" name="AutoShape 7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62" name="AutoShape 7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354" name="Group 7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55" name="AutoShape 7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56" name="AutoShape 7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57" name="AutoShape 7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58" name="AutoShape 7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377" name="Group 79"/>
          <p:cNvGrpSpPr>
            <a:grpSpLocks/>
          </p:cNvGrpSpPr>
          <p:nvPr/>
        </p:nvGrpSpPr>
        <p:grpSpPr bwMode="auto">
          <a:xfrm>
            <a:off x="3681413" y="3599780"/>
            <a:ext cx="184150" cy="222250"/>
            <a:chOff x="670" y="1499"/>
            <a:chExt cx="722" cy="872"/>
          </a:xfrm>
        </p:grpSpPr>
        <p:sp>
          <p:nvSpPr>
            <p:cNvPr id="378" name="Oval 80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379" name="Group 81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391" name="Picture 8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2" name="Oval 8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393" name="Picture 84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94" name="Group 8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95" name="Group 8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01" name="AutoShape 8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02" name="AutoShape 8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03" name="AutoShape 8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04" name="AutoShape 9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96" name="Group 9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97" name="AutoShape 9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98" name="AutoShape 9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399" name="AutoShape 9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00" name="AutoShape 9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380" name="Group 96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381" name="Group 9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87" name="AutoShape 9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88" name="AutoShape 9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89" name="AutoShape 10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90" name="AutoShape 10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382" name="Group 10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83" name="AutoShape 10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84" name="AutoShape 10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85" name="AutoShape 10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386" name="AutoShape 10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405" name="Group 107"/>
          <p:cNvGrpSpPr>
            <a:grpSpLocks/>
          </p:cNvGrpSpPr>
          <p:nvPr/>
        </p:nvGrpSpPr>
        <p:grpSpPr bwMode="auto">
          <a:xfrm>
            <a:off x="4279900" y="2886993"/>
            <a:ext cx="184150" cy="222250"/>
            <a:chOff x="670" y="1499"/>
            <a:chExt cx="722" cy="872"/>
          </a:xfrm>
        </p:grpSpPr>
        <p:sp>
          <p:nvSpPr>
            <p:cNvPr id="406" name="Oval 108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407" name="Group 109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19" name="Picture 110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" name="Oval 11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421" name="Picture 112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22" name="Group 11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23" name="Group 11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29" name="AutoShape 11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30" name="AutoShape 11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31" name="AutoShape 11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32" name="AutoShape 11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424" name="Group 11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25" name="AutoShape 12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26" name="AutoShape 12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27" name="AutoShape 12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28" name="AutoShape 12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408" name="Group 124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09" name="Group 1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5" name="AutoShape 12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16" name="AutoShape 12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17" name="AutoShape 12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18" name="AutoShape 12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410" name="Group 1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1" name="AutoShape 13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12" name="AutoShape 13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13" name="AutoShape 13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14" name="AutoShape 13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433" name="Group 135"/>
          <p:cNvGrpSpPr>
            <a:grpSpLocks/>
          </p:cNvGrpSpPr>
          <p:nvPr/>
        </p:nvGrpSpPr>
        <p:grpSpPr bwMode="auto">
          <a:xfrm>
            <a:off x="5006975" y="4058568"/>
            <a:ext cx="184150" cy="222250"/>
            <a:chOff x="670" y="1499"/>
            <a:chExt cx="722" cy="872"/>
          </a:xfrm>
        </p:grpSpPr>
        <p:sp>
          <p:nvSpPr>
            <p:cNvPr id="434" name="Oval 136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435" name="Group 137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47" name="Picture 138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8" name="Oval 139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449" name="Picture 140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50" name="Group 141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51" name="Group 142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57" name="AutoShape 14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58" name="AutoShape 14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59" name="AutoShape 14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60" name="AutoShape 14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452" name="Group 147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53" name="AutoShape 1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54" name="AutoShape 1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55" name="AutoShape 1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56" name="AutoShape 1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436" name="Group 152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37" name="Group 15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43" name="AutoShape 15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44" name="AutoShape 15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45" name="AutoShape 15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46" name="AutoShape 15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438" name="Group 15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39" name="AutoShape 1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40" name="AutoShape 1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41" name="AutoShape 1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42" name="AutoShape 1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461" name="Group 163"/>
          <p:cNvGrpSpPr>
            <a:grpSpLocks/>
          </p:cNvGrpSpPr>
          <p:nvPr/>
        </p:nvGrpSpPr>
        <p:grpSpPr bwMode="auto">
          <a:xfrm>
            <a:off x="5680075" y="3596605"/>
            <a:ext cx="184150" cy="222250"/>
            <a:chOff x="670" y="1499"/>
            <a:chExt cx="722" cy="872"/>
          </a:xfrm>
        </p:grpSpPr>
        <p:sp>
          <p:nvSpPr>
            <p:cNvPr id="462" name="Oval 164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463" name="Group 165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475" name="Picture 16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6" name="Oval 167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477" name="Picture 168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78" name="Group 169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9" name="Group 17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85" name="AutoShape 17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86" name="AutoShape 17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87" name="AutoShape 17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88" name="AutoShape 17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480" name="Group 17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81" name="AutoShape 17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82" name="AutoShape 17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83" name="AutoShape 17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484" name="AutoShape 17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464" name="Group 180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65" name="Group 18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1" name="AutoShape 18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72" name="AutoShape 18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73" name="AutoShape 18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74" name="AutoShape 18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466" name="Group 18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67" name="AutoShape 18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68" name="AutoShape 18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69" name="AutoShape 18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70" name="AutoShape 19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489" name="Group 191"/>
          <p:cNvGrpSpPr>
            <a:grpSpLocks/>
          </p:cNvGrpSpPr>
          <p:nvPr/>
        </p:nvGrpSpPr>
        <p:grpSpPr bwMode="auto">
          <a:xfrm>
            <a:off x="6467475" y="1880518"/>
            <a:ext cx="184150" cy="222250"/>
            <a:chOff x="670" y="1499"/>
            <a:chExt cx="722" cy="872"/>
          </a:xfrm>
        </p:grpSpPr>
        <p:sp>
          <p:nvSpPr>
            <p:cNvPr id="490" name="Oval 192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491" name="Group 193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503" name="Picture 194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04" name="Oval 19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505" name="Picture 196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06" name="Group 19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07" name="Group 19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13" name="AutoShape 19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14" name="AutoShape 20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15" name="AutoShape 20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16" name="AutoShape 20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08" name="Group 20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09" name="AutoShape 20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10" name="AutoShape 20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11" name="AutoShape 20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12" name="AutoShape 20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492" name="Group 208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493" name="Group 20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99" name="AutoShape 21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00" name="AutoShape 21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01" name="AutoShape 21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02" name="AutoShape 21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494" name="Group 21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95" name="AutoShape 21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96" name="AutoShape 21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97" name="AutoShape 21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498" name="AutoShape 21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517" name="Group 219"/>
          <p:cNvGrpSpPr>
            <a:grpSpLocks/>
          </p:cNvGrpSpPr>
          <p:nvPr/>
        </p:nvGrpSpPr>
        <p:grpSpPr bwMode="auto">
          <a:xfrm>
            <a:off x="7170738" y="2510755"/>
            <a:ext cx="184150" cy="222250"/>
            <a:chOff x="670" y="1499"/>
            <a:chExt cx="722" cy="872"/>
          </a:xfrm>
        </p:grpSpPr>
        <p:sp>
          <p:nvSpPr>
            <p:cNvPr id="518" name="Oval 220"/>
            <p:cNvSpPr>
              <a:spLocks noChangeArrowheads="1"/>
            </p:cNvSpPr>
            <p:nvPr/>
          </p:nvSpPr>
          <p:spPr bwMode="gray">
            <a:xfrm>
              <a:off x="670" y="1499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grpSp>
          <p:nvGrpSpPr>
            <p:cNvPr id="519" name="Group 221"/>
            <p:cNvGrpSpPr>
              <a:grpSpLocks/>
            </p:cNvGrpSpPr>
            <p:nvPr/>
          </p:nvGrpSpPr>
          <p:grpSpPr bwMode="auto">
            <a:xfrm>
              <a:off x="692" y="1522"/>
              <a:ext cx="680" cy="849"/>
              <a:chOff x="3975" y="1593"/>
              <a:chExt cx="931" cy="1163"/>
            </a:xfrm>
          </p:grpSpPr>
          <p:pic>
            <p:nvPicPr>
              <p:cNvPr id="531" name="Picture 22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2" name="Oval 22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938BFD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itchFamily="2" charset="-122"/>
                </a:endParaRPr>
              </a:p>
            </p:txBody>
          </p:sp>
          <p:pic>
            <p:nvPicPr>
              <p:cNvPr id="533" name="Picture 224" descr="light_shadow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34" name="Group 22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35" name="Group 22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41" name="AutoShape 22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42" name="AutoShape 22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43" name="AutoShape 22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44" name="AutoShape 23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36" name="Group 23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37" name="AutoShape 23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38" name="AutoShape 23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39" name="AutoShape 23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  <p:sp>
                <p:nvSpPr>
                  <p:cNvPr id="540" name="AutoShape 23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20" name="Group 236"/>
            <p:cNvGrpSpPr>
              <a:grpSpLocks/>
            </p:cNvGrpSpPr>
            <p:nvPr/>
          </p:nvGrpSpPr>
          <p:grpSpPr bwMode="auto">
            <a:xfrm rot="-3733502" flipH="1" flipV="1">
              <a:off x="968" y="1996"/>
              <a:ext cx="527" cy="128"/>
              <a:chOff x="2532" y="1051"/>
              <a:chExt cx="893" cy="246"/>
            </a:xfrm>
          </p:grpSpPr>
          <p:grpSp>
            <p:nvGrpSpPr>
              <p:cNvPr id="521" name="Group 2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27" name="AutoShape 2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28" name="AutoShape 2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29" name="AutoShape 2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30" name="AutoShape 2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522" name="Group 2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23" name="AutoShape 2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24" name="AutoShape 2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25" name="AutoShape 2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526" name="AutoShape 2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sp>
        <p:nvSpPr>
          <p:cNvPr id="545" name="Text Box 247"/>
          <p:cNvSpPr txBox="1">
            <a:spLocks noChangeArrowheads="1"/>
          </p:cNvSpPr>
          <p:nvPr/>
        </p:nvSpPr>
        <p:spPr bwMode="gray">
          <a:xfrm>
            <a:off x="963613" y="5392068"/>
            <a:ext cx="7620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latin typeface="Arial" charset="0"/>
                <a:ea typeface="宋体" pitchFamily="2" charset="-122"/>
              </a:rPr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39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636</cp:revision>
  <dcterms:created xsi:type="dcterms:W3CDTF">2009-02-11T05:37:22Z</dcterms:created>
  <dcterms:modified xsi:type="dcterms:W3CDTF">2012-07-08T02:46:48Z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